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62"/>
  </p:notesMasterIdLst>
  <p:handoutMasterIdLst>
    <p:handoutMasterId r:id="rId63"/>
  </p:handoutMasterIdLst>
  <p:sldIdLst>
    <p:sldId id="281" r:id="rId5"/>
    <p:sldId id="362" r:id="rId6"/>
    <p:sldId id="510" r:id="rId7"/>
    <p:sldId id="369" r:id="rId8"/>
    <p:sldId id="612" r:id="rId9"/>
    <p:sldId id="614" r:id="rId10"/>
    <p:sldId id="616" r:id="rId11"/>
    <p:sldId id="618" r:id="rId12"/>
    <p:sldId id="613" r:id="rId13"/>
    <p:sldId id="466" r:id="rId14"/>
    <p:sldId id="511" r:id="rId15"/>
    <p:sldId id="630" r:id="rId16"/>
    <p:sldId id="654" r:id="rId17"/>
    <p:sldId id="651" r:id="rId18"/>
    <p:sldId id="653" r:id="rId19"/>
    <p:sldId id="661" r:id="rId20"/>
    <p:sldId id="663" r:id="rId21"/>
    <p:sldId id="644" r:id="rId22"/>
    <p:sldId id="650" r:id="rId23"/>
    <p:sldId id="656" r:id="rId24"/>
    <p:sldId id="652" r:id="rId25"/>
    <p:sldId id="619" r:id="rId26"/>
    <p:sldId id="657" r:id="rId27"/>
    <p:sldId id="627" r:id="rId28"/>
    <p:sldId id="668" r:id="rId29"/>
    <p:sldId id="629" r:id="rId30"/>
    <p:sldId id="659" r:id="rId31"/>
    <p:sldId id="667" r:id="rId32"/>
    <p:sldId id="660" r:id="rId33"/>
    <p:sldId id="666" r:id="rId34"/>
    <p:sldId id="513" r:id="rId35"/>
    <p:sldId id="539" r:id="rId36"/>
    <p:sldId id="538" r:id="rId37"/>
    <p:sldId id="547" r:id="rId38"/>
    <p:sldId id="563" r:id="rId39"/>
    <p:sldId id="664" r:id="rId40"/>
    <p:sldId id="542" r:id="rId41"/>
    <p:sldId id="543" r:id="rId42"/>
    <p:sldId id="576" r:id="rId43"/>
    <p:sldId id="643" r:id="rId44"/>
    <p:sldId id="655" r:id="rId45"/>
    <p:sldId id="658" r:id="rId46"/>
    <p:sldId id="626" r:id="rId47"/>
    <p:sldId id="645" r:id="rId48"/>
    <p:sldId id="625" r:id="rId49"/>
    <p:sldId id="634" r:id="rId50"/>
    <p:sldId id="636" r:id="rId51"/>
    <p:sldId id="638" r:id="rId52"/>
    <p:sldId id="637" r:id="rId53"/>
    <p:sldId id="639" r:id="rId54"/>
    <p:sldId id="640" r:id="rId55"/>
    <p:sldId id="641" r:id="rId56"/>
    <p:sldId id="642" r:id="rId57"/>
    <p:sldId id="620" r:id="rId58"/>
    <p:sldId id="621" r:id="rId59"/>
    <p:sldId id="623" r:id="rId60"/>
    <p:sldId id="624" r:id="rId6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C9D"/>
    <a:srgbClr val="B2C7DA"/>
    <a:srgbClr val="8081B6"/>
    <a:srgbClr val="008F96"/>
    <a:srgbClr val="005800"/>
    <a:srgbClr val="D9D9D9"/>
    <a:srgbClr val="E2E2EE"/>
    <a:srgbClr val="CCFF99"/>
    <a:srgbClr val="B5B6D5"/>
    <a:srgbClr val="9D9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70023" autoAdjust="0"/>
  </p:normalViewPr>
  <p:slideViewPr>
    <p:cSldViewPr snapToGrid="0">
      <p:cViewPr varScale="1">
        <p:scale>
          <a:sx n="80" d="100"/>
          <a:sy n="80" d="100"/>
        </p:scale>
        <p:origin x="1650" y="84"/>
      </p:cViewPr>
      <p:guideLst>
        <p:guide pos="360"/>
        <p:guide pos="7392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4/7/2022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2022-04-07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안녕하십니까 이번 마지막 발표를 담당한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팀 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"</a:t>
            </a:r>
            <a:r>
              <a:rPr lang="ko-KR" altLang="en-US" dirty="0">
                <a:latin typeface="+mj-ea"/>
                <a:ea typeface="+mj-ea"/>
              </a:rPr>
              <a:t>블록체인 기반 고유 </a:t>
            </a:r>
            <a:r>
              <a:rPr lang="en-US" altLang="ko-KR" dirty="0">
                <a:latin typeface="+mj-ea"/>
                <a:ea typeface="+mj-ea"/>
              </a:rPr>
              <a:t>NFT </a:t>
            </a:r>
            <a:r>
              <a:rPr lang="ko-KR" altLang="en-US" dirty="0">
                <a:latin typeface="+mj-ea"/>
                <a:ea typeface="+mj-ea"/>
              </a:rPr>
              <a:t>티켓 거래 플랫폼</a:t>
            </a:r>
            <a:r>
              <a:rPr lang="en-US" altLang="ko-KR" dirty="0">
                <a:latin typeface="+mj-ea"/>
                <a:ea typeface="+mj-ea"/>
              </a:rPr>
              <a:t>."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atin typeface="+mj-ea"/>
                <a:ea typeface="+mj-ea"/>
              </a:rPr>
              <a:t>엔에프티켓의</a:t>
            </a:r>
            <a:r>
              <a:rPr lang="ko-KR" altLang="en-US" dirty="0">
                <a:latin typeface="+mj-ea"/>
                <a:ea typeface="+mj-ea"/>
              </a:rPr>
              <a:t> 발표를 맡은 강민구입니다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DB CRUD</a:t>
            </a:r>
            <a:r>
              <a:rPr lang="ko-KR" altLang="en-US" dirty="0">
                <a:latin typeface="+mj-ea"/>
                <a:ea typeface="+mj-ea"/>
              </a:rPr>
              <a:t>가 </a:t>
            </a:r>
            <a:r>
              <a:rPr lang="ko-KR" altLang="en-US" dirty="0" err="1">
                <a:latin typeface="+mj-ea"/>
                <a:ea typeface="+mj-ea"/>
              </a:rPr>
              <a:t>오래걸리는</a:t>
            </a:r>
            <a:r>
              <a:rPr lang="ko-KR" altLang="en-US" dirty="0">
                <a:latin typeface="+mj-ea"/>
                <a:ea typeface="+mj-ea"/>
              </a:rPr>
              <a:t> 블록체인 특성상 시연이 오래 걸릴 것을 감안하여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교수님께 미리 </a:t>
            </a:r>
            <a:r>
              <a:rPr lang="ko-KR" altLang="en-US" dirty="0" err="1">
                <a:latin typeface="+mj-ea"/>
                <a:ea typeface="+mj-ea"/>
              </a:rPr>
              <a:t>허락받고</a:t>
            </a:r>
            <a:r>
              <a:rPr lang="ko-KR" altLang="en-US" dirty="0">
                <a:latin typeface="+mj-ea"/>
                <a:ea typeface="+mj-ea"/>
              </a:rPr>
              <a:t> 여러분들의 소중한 시간을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분 더 받아가도록 하겠습니다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그렇게 저희 프로젝트 </a:t>
            </a:r>
            <a:r>
              <a:rPr lang="ko-KR" altLang="en-US" dirty="0" err="1"/>
              <a:t>엔에프티로</a:t>
            </a:r>
            <a:r>
              <a:rPr lang="ko-KR" altLang="en-US" dirty="0"/>
              <a:t> 만든 티켓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줄여서 </a:t>
            </a:r>
            <a:r>
              <a:rPr lang="ko-KR" altLang="en-US" dirty="0" err="1"/>
              <a:t>엔에프티켓</a:t>
            </a:r>
            <a:r>
              <a:rPr lang="ko-KR" altLang="en-US" dirty="0"/>
              <a:t> 다시 한 번 소개 드리고 싶습니다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이어서 간결하게 저희 서비스를 정리한 </a:t>
            </a:r>
            <a:r>
              <a:rPr lang="en-US" altLang="ko-KR" dirty="0"/>
              <a:t>UCC </a:t>
            </a:r>
            <a:r>
              <a:rPr lang="ko-KR" altLang="en-US" dirty="0"/>
              <a:t>보고 오시고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어떻게 구현되고 어떤 주요 기능과 기대 효과를 가지고 있는지에 대해 말씀드리고 싶습니다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ko-KR" altLang="en-US" dirty="0"/>
              <a:t>티켓에 블록체인 기술을 적용하여 안전한 거래를 돕고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추억으로 남을 </a:t>
            </a:r>
            <a:r>
              <a:rPr lang="en-US" altLang="ko-KR" dirty="0"/>
              <a:t>NFT</a:t>
            </a:r>
            <a:r>
              <a:rPr lang="ko-KR" altLang="en-US" dirty="0"/>
              <a:t>를 발행하여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전시관을 준비해주어 자랑할 수 있게 하거나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메타버스 커뮤니티 입장권 등에 사용할 수 있도록 지원하고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어느 한 컬러에 치중하지 않고 조화를 이루는 색들을 선정하고 그것들을 </a:t>
            </a:r>
            <a:r>
              <a:rPr lang="ko-KR" altLang="en-US" dirty="0" err="1"/>
              <a:t>그라데이션시켜</a:t>
            </a:r>
            <a:r>
              <a:rPr lang="en-US" altLang="ko-KR" dirty="0"/>
              <a:t>, </a:t>
            </a:r>
            <a:r>
              <a:rPr lang="ko-KR" altLang="en-US" dirty="0"/>
              <a:t>탈중앙화를 지향하는 </a:t>
            </a:r>
            <a:r>
              <a:rPr lang="en-US" altLang="ko-KR" dirty="0"/>
              <a:t>NFT </a:t>
            </a:r>
            <a:r>
              <a:rPr lang="ko-KR" altLang="en-US" dirty="0"/>
              <a:t>기술 컨셉과 알맞게 지정하였다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??? : </a:t>
            </a:r>
            <a:r>
              <a:rPr lang="ko-KR" altLang="en-US" dirty="0">
                <a:latin typeface="+mj-ea"/>
                <a:ea typeface="+mj-ea"/>
              </a:rPr>
              <a:t>캐치프레이즈 </a:t>
            </a:r>
            <a:r>
              <a:rPr lang="ko-KR" altLang="en-US" dirty="0" err="1">
                <a:latin typeface="+mj-ea"/>
                <a:ea typeface="+mj-ea"/>
              </a:rPr>
              <a:t>모집중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1A1A1A"/>
                </a:solidFill>
                <a:effectLst/>
                <a:latin typeface="CJONLYONENEW"/>
              </a:rPr>
              <a:t>CGV </a:t>
            </a:r>
            <a:r>
              <a:rPr lang="ko-KR" altLang="en-US" b="1" i="0" dirty="0">
                <a:solidFill>
                  <a:srgbClr val="1A1A1A"/>
                </a:solidFill>
                <a:effectLst/>
                <a:latin typeface="CJONLYONENEW"/>
              </a:rPr>
              <a:t>포토티켓 </a:t>
            </a:r>
            <a:r>
              <a:rPr lang="en-US" altLang="ko-KR" b="1" i="0" dirty="0">
                <a:solidFill>
                  <a:srgbClr val="1A1A1A"/>
                </a:solidFill>
                <a:effectLst/>
                <a:latin typeface="CJONLYONENEW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A1A1A"/>
                </a:solidFill>
                <a:effectLst/>
                <a:latin typeface="CJONLYONENEW"/>
              </a:rPr>
              <a:t>좋은 사람과의 추억을 평생 간직하는 아주 특별한 티켓</a:t>
            </a:r>
            <a:r>
              <a:rPr lang="en-US" altLang="ko-KR" b="1" i="0" dirty="0">
                <a:solidFill>
                  <a:srgbClr val="1A1A1A"/>
                </a:solidFill>
                <a:effectLst/>
                <a:latin typeface="CJONLYONENEW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A1A1A"/>
                </a:solidFill>
                <a:effectLst/>
                <a:latin typeface="CJONLYONENEW"/>
              </a:rPr>
              <a:t>세상에 단 하나뿐인 나만의 영화티켓</a:t>
            </a:r>
            <a:endParaRPr lang="en-US" altLang="ko-KR" b="1" i="0" dirty="0">
              <a:solidFill>
                <a:srgbClr val="1A1A1A"/>
              </a:solidFill>
              <a:effectLst/>
              <a:latin typeface="CJONLYONE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A1A1A"/>
                </a:solidFill>
                <a:effectLst/>
                <a:latin typeface="CJONLYONENEW"/>
                <a:ea typeface="+mj-ea"/>
              </a:rPr>
              <a:t>공연후에는 여러분이 주인공입니다</a:t>
            </a:r>
            <a:r>
              <a:rPr lang="en-US" altLang="ko-KR" b="1" i="0" dirty="0">
                <a:solidFill>
                  <a:srgbClr val="1A1A1A"/>
                </a:solidFill>
                <a:effectLst/>
                <a:latin typeface="CJONLYONENEW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1A1A1A"/>
                </a:solidFill>
                <a:effectLst/>
                <a:latin typeface="CJONLYONENEW"/>
                <a:ea typeface="+mj-ea"/>
              </a:rPr>
              <a:t>NFT </a:t>
            </a:r>
            <a:r>
              <a:rPr lang="ko-KR" altLang="en-US" b="1" i="0" dirty="0">
                <a:solidFill>
                  <a:srgbClr val="1A1A1A"/>
                </a:solidFill>
                <a:effectLst/>
                <a:latin typeface="CJONLYONENEW"/>
                <a:ea typeface="+mj-ea"/>
              </a:rPr>
              <a:t>티켓과 함께 라면 여러분이 주인공입니다</a:t>
            </a:r>
            <a:r>
              <a:rPr lang="en-US" altLang="ko-KR" b="1" i="0" dirty="0">
                <a:solidFill>
                  <a:srgbClr val="1A1A1A"/>
                </a:solidFill>
                <a:effectLst/>
                <a:latin typeface="CJONLYONENEW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티켓을 구매하고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나만의 </a:t>
            </a:r>
            <a:r>
              <a:rPr lang="en-US" altLang="ko-KR" dirty="0">
                <a:latin typeface="+mj-ea"/>
                <a:ea typeface="+mj-ea"/>
              </a:rPr>
              <a:t>NFT</a:t>
            </a:r>
            <a:r>
              <a:rPr lang="ko-KR" altLang="en-US" dirty="0">
                <a:latin typeface="+mj-ea"/>
                <a:ea typeface="+mj-ea"/>
              </a:rPr>
              <a:t>티켓을 소유하세요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세련된 우아한 예술적인 추억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추억이 담긴 나만의 티켓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팔아서 창조 경제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블록체인 기반 고유 </a:t>
            </a:r>
            <a:r>
              <a:rPr lang="en-US" altLang="ko-KR" dirty="0">
                <a:latin typeface="+mj-ea"/>
                <a:ea typeface="+mj-ea"/>
              </a:rPr>
              <a:t>NFT </a:t>
            </a:r>
            <a:r>
              <a:rPr lang="ko-KR" altLang="en-US" dirty="0">
                <a:latin typeface="+mj-ea"/>
                <a:ea typeface="+mj-ea"/>
              </a:rPr>
              <a:t>티켓 거래 플랫폼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암표방지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커스텀하기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재판매</a:t>
            </a:r>
            <a:r>
              <a:rPr lang="en-US" altLang="ko-KR" dirty="0">
                <a:latin typeface="+mj-ea"/>
                <a:ea typeface="+mj-ea"/>
              </a:rPr>
              <a:t> ,</a:t>
            </a:r>
            <a:r>
              <a:rPr lang="ko-KR" altLang="en-US" dirty="0">
                <a:latin typeface="+mj-ea"/>
                <a:ea typeface="+mj-ea"/>
              </a:rPr>
              <a:t>메타버스</a:t>
            </a:r>
            <a:endParaRPr lang="en-US" altLang="ko-KR" dirty="0">
              <a:latin typeface="+mj-ea"/>
              <a:ea typeface="+mj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8271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</a:t>
            </a:r>
            <a:r>
              <a:rPr lang="en-US" altLang="ko-KR" dirty="0"/>
              <a:t>,</a:t>
            </a:r>
            <a:r>
              <a:rPr lang="ko-KR" altLang="en-US" dirty="0"/>
              <a:t> 영상 보시느라 수고하셨습니다</a:t>
            </a:r>
            <a:r>
              <a:rPr lang="en-US" altLang="ko-KR" dirty="0"/>
              <a:t>! </a:t>
            </a:r>
            <a:br>
              <a:rPr lang="en-US" altLang="ko-KR" dirty="0"/>
            </a:br>
            <a:r>
              <a:rPr lang="ko-KR" altLang="en-US" dirty="0"/>
              <a:t>그러면 이어서 서비스 소개로 넘어가볼까요</a:t>
            </a:r>
            <a:r>
              <a:rPr lang="en-US" altLang="ko-KR" dirty="0"/>
              <a:t>?</a:t>
            </a:r>
          </a:p>
          <a:p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너와 나의 유튜브 취향을 꽃피우다</a:t>
            </a:r>
            <a:r>
              <a:rPr lang="en-US" altLang="ko-KR" dirty="0"/>
              <a:t>, </a:t>
            </a:r>
            <a:r>
              <a:rPr lang="ko-KR" altLang="en-US" dirty="0" err="1"/>
              <a:t>튜플리의</a:t>
            </a:r>
            <a:r>
              <a:rPr lang="ko-KR" altLang="en-US" dirty="0"/>
              <a:t> </a:t>
            </a:r>
            <a:r>
              <a:rPr lang="en-US" altLang="ko-KR" dirty="0"/>
              <a:t>UCC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저희 팀 하영씨가 진짜 말 그대로 영혼을 가셔서 </a:t>
            </a:r>
            <a:r>
              <a:rPr lang="ko-KR" altLang="en-US" dirty="0" err="1"/>
              <a:t>만드셨습니다</a:t>
            </a:r>
            <a:r>
              <a:rPr lang="en-US" altLang="ko-KR" dirty="0"/>
              <a:t>. (</a:t>
            </a:r>
            <a:r>
              <a:rPr lang="ko-KR" altLang="en-US" dirty="0"/>
              <a:t>같은 메시지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9325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기술 스택 얘기를 하면서 시작하겠습니다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지난 </a:t>
            </a:r>
            <a:r>
              <a:rPr lang="ko-KR" altLang="en-US" dirty="0" err="1"/>
              <a:t>발표때</a:t>
            </a:r>
            <a:r>
              <a:rPr lang="ko-KR" altLang="en-US" dirty="0"/>
              <a:t> 보여드렸던 시스템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Web3.0</a:t>
            </a:r>
            <a:r>
              <a:rPr lang="ko-KR" altLang="en-US" dirty="0"/>
              <a:t>을 통해 </a:t>
            </a:r>
            <a:r>
              <a:rPr lang="ko-KR" altLang="en-US" dirty="0" err="1"/>
              <a:t>이더리움</a:t>
            </a:r>
            <a:r>
              <a:rPr lang="ko-KR" altLang="en-US" dirty="0"/>
              <a:t> 네트워크에서 </a:t>
            </a:r>
            <a:r>
              <a:rPr lang="en-US" altLang="ko-KR" dirty="0"/>
              <a:t>NFT</a:t>
            </a:r>
            <a:r>
              <a:rPr lang="ko-KR" altLang="en-US" dirty="0"/>
              <a:t> 발행을 포함한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스마트 </a:t>
            </a:r>
            <a:r>
              <a:rPr lang="ko-KR" altLang="en-US" dirty="0" err="1"/>
              <a:t>컨트랙트를</a:t>
            </a:r>
            <a:r>
              <a:rPr lang="ko-KR" altLang="en-US" dirty="0"/>
              <a:t> 구현하는 식으로 탈중앙화 서비스를 구현한 기술 스택이었는데요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4330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이후 </a:t>
            </a:r>
            <a:r>
              <a:rPr lang="en-US" altLang="ko-KR" dirty="0"/>
              <a:t>3</a:t>
            </a:r>
            <a:r>
              <a:rPr lang="ko-KR" altLang="en-US" dirty="0"/>
              <a:t>주간 고도화 하여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프론트와 백의 역할과 규모는 변하지 않았지만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좀 더 빠른 개발과 편의성을 위해 백은 </a:t>
            </a:r>
            <a:r>
              <a:rPr lang="en-US" altLang="ko-KR" dirty="0"/>
              <a:t>Express</a:t>
            </a:r>
            <a:r>
              <a:rPr lang="ko-KR" altLang="en-US" dirty="0"/>
              <a:t>를 도입하고 </a:t>
            </a:r>
            <a:r>
              <a:rPr lang="en-US" altLang="ko-KR" dirty="0"/>
              <a:t>swagger</a:t>
            </a:r>
            <a:r>
              <a:rPr lang="ko-KR" altLang="en-US" dirty="0"/>
              <a:t>로 설명하여 개발 속도를 올렸고</a:t>
            </a:r>
            <a:r>
              <a:rPr lang="en-US" altLang="ko-KR" dirty="0"/>
              <a:t>,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블록체인은 </a:t>
            </a:r>
            <a:r>
              <a:rPr lang="ko-KR" altLang="en-US" dirty="0" err="1"/>
              <a:t>롭슨</a:t>
            </a:r>
            <a:r>
              <a:rPr lang="ko-KR" altLang="en-US" dirty="0"/>
              <a:t> 네트워크를 통한 </a:t>
            </a:r>
            <a:r>
              <a:rPr lang="ko-KR" altLang="en-US" dirty="0" err="1"/>
              <a:t>이더리움</a:t>
            </a:r>
            <a:r>
              <a:rPr lang="ko-KR" altLang="en-US" dirty="0"/>
              <a:t> 거래에서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싸피</a:t>
            </a:r>
            <a:r>
              <a:rPr lang="ko-KR" altLang="en-US" dirty="0"/>
              <a:t> </a:t>
            </a:r>
            <a:r>
              <a:rPr lang="ko-KR" altLang="en-US" dirty="0" err="1"/>
              <a:t>프라이빗</a:t>
            </a:r>
            <a:r>
              <a:rPr lang="ko-KR" altLang="en-US" dirty="0"/>
              <a:t> 네트워크 환경에서 </a:t>
            </a:r>
            <a:r>
              <a:rPr lang="ko-KR" altLang="en-US" dirty="0" err="1"/>
              <a:t>싸피</a:t>
            </a:r>
            <a:r>
              <a:rPr lang="ko-KR" altLang="en-US" dirty="0"/>
              <a:t> 코인을 통한 </a:t>
            </a:r>
            <a:r>
              <a:rPr lang="en-US" altLang="ko-KR" dirty="0"/>
              <a:t>ERC-20 </a:t>
            </a:r>
            <a:r>
              <a:rPr lang="ko-KR" altLang="en-US" dirty="0"/>
              <a:t>토큰 거래를 구현하는데 성공하였습니다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44776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특히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이번 </a:t>
            </a:r>
            <a:r>
              <a:rPr lang="ko-KR" altLang="en-US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엔에프티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프로젝트를 위해 </a:t>
            </a:r>
            <a:r>
              <a:rPr lang="ko-KR" altLang="en-US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싸피에서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저희들을 위한 네트워크 환경을 준비해주었는데요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처음 도입은 힘들었지만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주어진 환경을 제대로 이해하고 활용할 수 있어서</a:t>
            </a:r>
            <a:endParaRPr lang="en-US" altLang="ko-KR" b="0" i="0" dirty="0">
              <a:solidFill>
                <a:srgbClr val="3F4350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토큰을 화폐로 한 거래라는 새로운 기술을 익히면서도 빠른 개발이 </a:t>
            </a:r>
            <a:r>
              <a:rPr lang="ko-KR" altLang="en-US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가능해졌고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</a:t>
            </a:r>
            <a:endParaRPr lang="en-US" altLang="ko-KR" b="0" i="0" dirty="0">
              <a:solidFill>
                <a:srgbClr val="3F4350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기한 내에 이렇게 프로젝트를 마무리할 수 있었습니다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92976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그렇게 나온 저희 서비스의 시스템 구성도입니다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신세대 웹 기술인 </a:t>
            </a:r>
            <a:r>
              <a:rPr lang="en-US" altLang="ko-KR" dirty="0"/>
              <a:t>Web3.0, IPFS, NFT</a:t>
            </a:r>
            <a:r>
              <a:rPr lang="ko-KR" altLang="en-US" dirty="0"/>
              <a:t>등을 적극적으로 활용하여 탈중앙화에 의거한 시스템을 구축하였습니다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96981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그럼 저희 주요기능에 들어가기 전에 </a:t>
            </a:r>
            <a:r>
              <a:rPr lang="ko-KR" altLang="en-US" b="0" i="0" u="none" strike="noStrike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아까부터</a:t>
            </a:r>
            <a:r>
              <a:rPr lang="ko-KR" altLang="en-US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계속 언급하고 있었죠</a:t>
            </a:r>
            <a:r>
              <a:rPr lang="en-US" altLang="ko-KR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블록체인의 특징이자 저희 프로젝트 핵심 컨셉인 탈중앙화에 대해 간단히 설명 드리고 싶습니다</a:t>
            </a:r>
            <a:r>
              <a:rPr lang="en-US" altLang="ko-KR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탈중앙화란</a:t>
            </a:r>
            <a:r>
              <a:rPr lang="ko-KR" altLang="en-US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기존 </a:t>
            </a:r>
            <a:r>
              <a:rPr lang="en-US" altLang="ko-KR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Web2.0</a:t>
            </a:r>
            <a:r>
              <a:rPr lang="ko-KR" altLang="en-US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분산된 웹인 </a:t>
            </a:r>
            <a:r>
              <a:rPr lang="en-US" altLang="ko-KR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Web3.0</a:t>
            </a:r>
            <a:r>
              <a:rPr lang="ko-KR" altLang="en-US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과의 가장 큰 차이점 중 하나로</a:t>
            </a:r>
            <a:endParaRPr lang="en-US" altLang="ko-KR" b="0" i="0" u="none" strike="noStrike" dirty="0">
              <a:solidFill>
                <a:srgbClr val="0000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u="none" strike="noStrike" dirty="0">
              <a:solidFill>
                <a:srgbClr val="0000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u="none" strike="noStrike" dirty="0">
              <a:solidFill>
                <a:srgbClr val="0000FF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기존의 복잡한 물류관리 절차가 대폭 간소화되고 관련 조직들의 역할이 축소된다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 시스템이 확산될수록 기존의 은행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보험사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공증사무소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포털 사이트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법원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국가 등 다양한 중개기관들은 그 역할이 대폭 축소되거나 심지어 소멸할 것으로 예상되고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하이브리드 탈중앙화가 필요</a:t>
            </a:r>
            <a:endParaRPr lang="en-US" altLang="ko-KR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신뢰와 보안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46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중앙조직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단체 등과 같은 중개기관이 없이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자유롭고 평등한 참여자들에 의해 자율적으로 유지되고 운영되는 형태를 지니고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기존의 복잡한 물류관리 절차가 대폭 간소화되고 관련 조직들의 역할이 축소된다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 시스템이 확산될수록 기존의 은행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보험사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공증사무소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포털 사이트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법원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국가 등 다양한 중개기관들은 그 역할이 대폭 축소되거나 심지어 소멸할 것으로 예상되고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웹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2.0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핵심기업들인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 트위터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메타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구글 등도 그 필요성과 중요성을 인정하고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에릭 슈미트 구글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CEO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는 웹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3.0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이 인공지능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(AI)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을 중심으로 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일련의 복합 애플리케이션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ource serif pro" panose="020B0604020202020204" pitchFamily="18" charset="0"/>
              </a:rPr>
              <a:t>"</a:t>
            </a:r>
            <a:endParaRPr lang="en-US" altLang="ko-KR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21137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저희도 이 핵심 컨셉인 탈중앙화에 맞추어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중앙 서버의 개입 없이 사용자가 직접 블록 체인 네트워크와 소통하는 것을 목표로</a:t>
            </a:r>
            <a:endParaRPr lang="en-US" altLang="ko-KR" b="0" i="0" dirty="0">
              <a:solidFill>
                <a:srgbClr val="3F4350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가능한 핵심적인 로직은 </a:t>
            </a:r>
            <a:r>
              <a:rPr lang="ko-KR" altLang="en-US" dirty="0" err="1"/>
              <a:t>솔리디티를</a:t>
            </a:r>
            <a:r>
              <a:rPr lang="ko-KR" altLang="en-US" dirty="0"/>
              <a:t> 이용한 스마트 </a:t>
            </a:r>
            <a:r>
              <a:rPr lang="ko-KR" altLang="en-US" dirty="0" err="1"/>
              <a:t>컨트랙트로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편의와 속도가 필요한 로직 만을 </a:t>
            </a:r>
            <a:r>
              <a:rPr lang="ko-KR" altLang="en-US" dirty="0" err="1"/>
              <a:t>백에서</a:t>
            </a:r>
            <a:r>
              <a:rPr lang="ko-KR" altLang="en-US" dirty="0"/>
              <a:t> 처리하게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46702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 중에서도 탈중앙화를 목표로 저희가 달성한 성과 중 하나인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IPFS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분산 스토리지를 이용한 서버의 도입을 소개 드리고 싶습니다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구현 난이도 때문에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싸피명세서에서조차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기존 웹 방식인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S3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서버의 사용을 권장하고 있었지만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저희는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[IPFS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클러스터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사용하여 저장하고 인증하는 방식으로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IPFS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실제로 구현하고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현업에 계신 전문가 분께도 인정받을 수 있을 정도의 분산 스토리지를 구축할 수 있었습니다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탈중앙화 분산형 프로토콜이자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분산 파일 시스템에서 데이터를 공유하고 저장하기 위한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peer-to-peer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네트워크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Web 3.0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시대를 여는 분산 스토리지로 데이터를 주변 사람들에게 저장하게 함</a:t>
            </a: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특징</a:t>
            </a: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분산화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하나의 기관이 관리하는 것이 아닌 분산된 환경의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여러장소에서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다운로드</a:t>
            </a:r>
          </a:p>
          <a:p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컨텐츠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어드레싱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어디에 위치해 있는지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아닌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무엇이 있는지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나타내는 주소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주소의 형태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ipfs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변환된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해쉬값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참여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IPFS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적극적으로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참여할때에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잘 동작한다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보상 레이어로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파일 코인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채택</a:t>
            </a: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기대효과</a:t>
            </a: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탈중앙화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storage</a:t>
            </a:r>
          </a:p>
          <a:p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데이터 분산 저장을 통한 안전성 및 보안 강화</a:t>
            </a:r>
          </a:p>
          <a:p>
            <a:r>
              <a:rPr lang="en-US" altLang="ko-K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저렴한 비용 및 빠른 속도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8662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발표는 이렇게 크게 셋으로 나눠서</a:t>
            </a:r>
            <a:endParaRPr lang="en-US" altLang="ko-KR" dirty="0"/>
          </a:p>
          <a:p>
            <a:r>
              <a:rPr lang="ko-KR" altLang="en-US" dirty="0"/>
              <a:t>보이시는 목차 순서대로 진행해보고자 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792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드디어 저희 서비스가 제공하는 주요 기능에 대해 알아 볼까요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왼쪽을 보시면</a:t>
            </a:r>
            <a:r>
              <a:rPr lang="en-US" altLang="ko-KR" dirty="0"/>
              <a:t>, </a:t>
            </a:r>
            <a:r>
              <a:rPr lang="ko-KR" altLang="en-US" dirty="0"/>
              <a:t>티켓 상세 페이지에서 실제로 제공하는 화면의 일부를 보고 계십니다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티켓의 정보를 담은 </a:t>
            </a:r>
            <a:r>
              <a:rPr lang="ko-KR" altLang="en-US" dirty="0" err="1"/>
              <a:t>블록해쉬번호를</a:t>
            </a:r>
            <a:r>
              <a:rPr lang="ko-KR" altLang="en-US" dirty="0"/>
              <a:t> 문자열과 함께 </a:t>
            </a:r>
            <a:r>
              <a:rPr lang="en-US" altLang="ko-KR" dirty="0"/>
              <a:t>QR</a:t>
            </a:r>
            <a:r>
              <a:rPr lang="ko-KR" altLang="en-US" dirty="0"/>
              <a:t>의 형태로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이건 실제 아디다스 등 </a:t>
            </a:r>
            <a:r>
              <a:rPr lang="en-US" altLang="ko-KR" dirty="0"/>
              <a:t>NFT </a:t>
            </a:r>
            <a:r>
              <a:rPr lang="ko-KR" altLang="en-US" dirty="0"/>
              <a:t>선두주자들이 현업에서도 사용하는 방식으로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판매 측에서도 이렇게 생성된 </a:t>
            </a:r>
            <a:r>
              <a:rPr lang="en-US" altLang="ko-KR" dirty="0"/>
              <a:t>QR</a:t>
            </a:r>
            <a:r>
              <a:rPr lang="ko-KR" altLang="en-US" dirty="0"/>
              <a:t> 코드를 실제 서비스에 이용하실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https://barcode.tec-it.com/en</a:t>
            </a:r>
          </a:p>
          <a:p>
            <a:endParaRPr lang="en-US" altLang="ko-KR" dirty="0"/>
          </a:p>
          <a:p>
            <a:r>
              <a:rPr lang="en-US" altLang="ko-KR" dirty="0"/>
              <a:t>Block hash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82496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거기에 지급되는 </a:t>
            </a:r>
            <a:r>
              <a:rPr lang="en-US" altLang="ko-KR" dirty="0"/>
              <a:t>QR</a:t>
            </a:r>
            <a:r>
              <a:rPr lang="ko-KR" altLang="en-US" dirty="0"/>
              <a:t>은 마찬가지로 디지털 품질 보증서로서도 활용될 수 있으며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 그래도 블록체인 위에서 생성되고 거래되기 때문에 </a:t>
            </a:r>
            <a:r>
              <a:rPr lang="ko-KR" altLang="en-US" dirty="0" err="1"/>
              <a:t>위변조가</a:t>
            </a:r>
            <a:r>
              <a:rPr lang="ko-KR" altLang="en-US" dirty="0"/>
              <a:t> 불가능한 암표나 위조표를 추가로 완전히 근절할 수 있는 부가효과를 기대할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ko-KR" altLang="en-US" dirty="0"/>
              <a:t>블록체인 플랫폼 아우라 연합체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77716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기능은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현실에도 있는 티켓 꽂이</a:t>
            </a:r>
            <a:r>
              <a:rPr lang="en-US" altLang="ko-KR" dirty="0"/>
              <a:t>, </a:t>
            </a:r>
            <a:r>
              <a:rPr lang="ko-KR" altLang="en-US" dirty="0"/>
              <a:t>스티커 사진</a:t>
            </a:r>
            <a:r>
              <a:rPr lang="en-US" altLang="ko-KR" dirty="0"/>
              <a:t>, </a:t>
            </a:r>
            <a:r>
              <a:rPr lang="ko-KR" altLang="en-US" dirty="0"/>
              <a:t>포토 티켓 등의 실제 있는 문화에 대한 수요를 파악하고</a:t>
            </a:r>
            <a:r>
              <a:rPr lang="en-US" altLang="ko-KR" dirty="0"/>
              <a:t>, </a:t>
            </a:r>
            <a:r>
              <a:rPr lang="ko-KR" altLang="en-US" dirty="0"/>
              <a:t>만든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마지막으로 내용과 규모가 매우 현실적이라는 점이었습니다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현실에서도 실물 티켓 전용 꽂이를 만들어서 거기에 티켓을 모으거나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추가적인 금액을 </a:t>
            </a:r>
            <a:r>
              <a:rPr lang="ko-KR" altLang="en-US" dirty="0" err="1"/>
              <a:t>내어서</a:t>
            </a:r>
            <a:r>
              <a:rPr lang="ko-KR" altLang="en-US" dirty="0"/>
              <a:t> 티켓을 스티커로 꾸미고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포토 티켓 등의 프레임에 끼운 물건으로 만드는 문화가 확인되었습니다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</a:t>
            </a:r>
            <a:r>
              <a:rPr lang="en-US" altLang="ko-KR" dirty="0"/>
              <a:t>CGV</a:t>
            </a:r>
            <a:r>
              <a:rPr lang="ko-KR" altLang="en-US" dirty="0"/>
              <a:t>에서 관련 서비스를 이용해보신 분도 </a:t>
            </a:r>
            <a:r>
              <a:rPr lang="ko-KR" altLang="en-US" dirty="0" err="1"/>
              <a:t>계실것이라고</a:t>
            </a:r>
            <a:r>
              <a:rPr lang="ko-KR" altLang="en-US" dirty="0"/>
              <a:t> 생각되는데요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97141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티켓 꾸미기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각각의 이미지 에디터 기능과 </a:t>
            </a:r>
            <a:r>
              <a:rPr lang="en-US" altLang="ko-KR" dirty="0"/>
              <a:t>322</a:t>
            </a:r>
            <a:r>
              <a:rPr lang="ko-KR" altLang="en-US" dirty="0"/>
              <a:t>종의 스티커를 통해서</a:t>
            </a:r>
            <a:endParaRPr lang="en-US" altLang="ko-KR" dirty="0"/>
          </a:p>
          <a:p>
            <a:r>
              <a:rPr lang="ko-KR" altLang="en-US" dirty="0"/>
              <a:t>남들과는 다른 나만의 티켓을 실제로 제작하실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부분은 시연에서도 보여드리도록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TOAST </a:t>
            </a:r>
            <a:r>
              <a:rPr lang="ko-KR" altLang="en-US" dirty="0"/>
              <a:t>이미지 에디터의 툴을 가져다 쓰셨다고 생각하실 수도 있는데 </a:t>
            </a:r>
            <a:br>
              <a:rPr lang="en-US" altLang="ko-KR" dirty="0"/>
            </a:br>
            <a:r>
              <a:rPr lang="ko-KR" altLang="en-US" dirty="0"/>
              <a:t>이번에 제가 사용하면서 버그를 잡고 신고하여 그쪽에서 받아들이는 등의 </a:t>
            </a:r>
            <a:r>
              <a:rPr lang="ko-KR" altLang="en-US" dirty="0" err="1"/>
              <a:t>리얼코드리뷰가</a:t>
            </a:r>
            <a:r>
              <a:rPr lang="ko-KR" altLang="en-US" dirty="0"/>
              <a:t>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 정도로 익숙합니다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8051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주요 기능은 놀라운 기세로 성장하는 </a:t>
            </a:r>
            <a:r>
              <a:rPr lang="en-US" altLang="ko-KR" dirty="0"/>
              <a:t>2</a:t>
            </a:r>
            <a:r>
              <a:rPr lang="ko-KR" altLang="en-US" dirty="0"/>
              <a:t>차 재판매 공식 시장입니다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 </a:t>
            </a:r>
          </a:p>
          <a:p>
            <a:r>
              <a:rPr lang="en-US" altLang="ko-KR" dirty="0"/>
              <a:t>2</a:t>
            </a:r>
            <a:r>
              <a:rPr lang="ko-KR" altLang="en-US" dirty="0" err="1"/>
              <a:t>차시장</a:t>
            </a:r>
            <a:r>
              <a:rPr lang="en-US" altLang="ko-KR" dirty="0"/>
              <a:t>? </a:t>
            </a:r>
            <a:r>
              <a:rPr lang="ko-KR" altLang="en-US" dirty="0"/>
              <a:t>하면 어 </a:t>
            </a:r>
            <a:r>
              <a:rPr lang="ko-KR" altLang="en-US" dirty="0" err="1"/>
              <a:t>되팔이</a:t>
            </a:r>
            <a:r>
              <a:rPr lang="ko-KR" altLang="en-US" dirty="0"/>
              <a:t> 하고 부정적인 인식이 강하지만 </a:t>
            </a:r>
            <a:r>
              <a:rPr lang="ko-KR" altLang="en-US" dirty="0" err="1"/>
              <a:t>리셀러</a:t>
            </a:r>
            <a:r>
              <a:rPr lang="ko-KR" altLang="en-US" dirty="0"/>
              <a:t> 시장은 공식 시장으로 꾸준히 커져가는 시장입니다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구매자는 </a:t>
            </a:r>
            <a:r>
              <a:rPr lang="ko-KR" altLang="en-US" dirty="0" err="1"/>
              <a:t>위표나</a:t>
            </a:r>
            <a:r>
              <a:rPr lang="ko-KR" altLang="en-US" dirty="0"/>
              <a:t> 암표 걱정 없이 티켓을 구매할 수 있게 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티켓 발매자인 최초 판매자는 스마트 </a:t>
            </a:r>
            <a:r>
              <a:rPr lang="ko-KR" altLang="en-US" dirty="0" err="1"/>
              <a:t>컨트랙트로</a:t>
            </a:r>
            <a:r>
              <a:rPr lang="ko-KR" altLang="en-US" dirty="0"/>
              <a:t> 티켓을 발매할 때 재판매 불가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배 가격까지 등 여러가지 설정을 할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최초 판매자에게 큰 이득이 될 수 있는 점이</a:t>
            </a:r>
            <a:endParaRPr lang="en-US" altLang="ko-KR" dirty="0"/>
          </a:p>
          <a:p>
            <a:r>
              <a:rPr lang="ko-KR" altLang="en-US" dirty="0"/>
              <a:t>기존에는 </a:t>
            </a:r>
            <a:r>
              <a:rPr lang="en-US" altLang="ko-KR" dirty="0"/>
              <a:t>20</a:t>
            </a:r>
            <a:r>
              <a:rPr lang="ko-KR" altLang="en-US" dirty="0"/>
              <a:t>만원 티켓이 프리미엄이 붙어 </a:t>
            </a:r>
            <a:r>
              <a:rPr lang="en-US" altLang="ko-KR" dirty="0"/>
              <a:t>60</a:t>
            </a:r>
            <a:r>
              <a:rPr lang="ko-KR" altLang="en-US" dirty="0"/>
              <a:t>만원에 팔려도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티켓 발매 측에 단 한 푼도 들어오지 않았지만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사용자가 탈중앙화 된 스마트 </a:t>
            </a:r>
            <a:r>
              <a:rPr lang="ko-KR" altLang="en-US" dirty="0" err="1"/>
              <a:t>컨트랙트를</a:t>
            </a:r>
            <a:r>
              <a:rPr lang="ko-KR" altLang="en-US" dirty="0"/>
              <a:t> 이용한 재판매를 이용할 경우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아까 예를 </a:t>
            </a:r>
            <a:r>
              <a:rPr lang="ko-KR" altLang="en-US" dirty="0" err="1"/>
              <a:t>들었을때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만원 티켓을 </a:t>
            </a:r>
            <a:r>
              <a:rPr lang="en-US" altLang="ko-KR" dirty="0"/>
              <a:t>60</a:t>
            </a:r>
            <a:r>
              <a:rPr lang="ko-KR" altLang="en-US" dirty="0"/>
              <a:t>만원에 팔아서 </a:t>
            </a:r>
            <a:r>
              <a:rPr lang="en-US" altLang="ko-KR" dirty="0"/>
              <a:t>40</a:t>
            </a:r>
            <a:r>
              <a:rPr lang="ko-KR" altLang="en-US" dirty="0"/>
              <a:t>만원 이득을 봤죠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 중 </a:t>
            </a:r>
            <a:r>
              <a:rPr lang="en-US" altLang="ko-KR" dirty="0"/>
              <a:t>30%</a:t>
            </a:r>
            <a:r>
              <a:rPr lang="ko-KR" altLang="en-US" dirty="0"/>
              <a:t>는 기존 판매자가 가지게 되게 설정할 수 있는 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향후 모든 재판매에 대해 일정 비율의 로열티를 받는 방식으로 재판매의 이익을 공유 받을 수 있게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10284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개인의 소유 티켓을 판매하고 거래할 수 있게 함으로써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판매자는 중간 결제 수수료 걱정 없이 물건을 올리면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구매자가 </a:t>
            </a:r>
            <a:r>
              <a:rPr lang="ko-KR" altLang="en-US" dirty="0" err="1"/>
              <a:t>위표나</a:t>
            </a:r>
            <a:r>
              <a:rPr lang="ko-KR" altLang="en-US" dirty="0"/>
              <a:t> 암표 걱정 없이 티켓을 구매할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티켓 발매자인 최초 판매자는 재판매가 발생할 경우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발매시</a:t>
            </a:r>
            <a:r>
              <a:rPr lang="ko-KR" altLang="en-US" dirty="0"/>
              <a:t> </a:t>
            </a:r>
            <a:r>
              <a:rPr lang="ko-KR" altLang="en-US" dirty="0" err="1"/>
              <a:t>스마트컨트랙트에</a:t>
            </a:r>
            <a:r>
              <a:rPr lang="ko-KR" altLang="en-US" dirty="0"/>
              <a:t> 미리 설정해둔 재판매 불가</a:t>
            </a:r>
            <a:r>
              <a:rPr lang="en-US" altLang="ko-KR" dirty="0"/>
              <a:t>, </a:t>
            </a:r>
            <a:r>
              <a:rPr lang="ko-KR" altLang="en-US" dirty="0"/>
              <a:t>로열티 </a:t>
            </a:r>
            <a:r>
              <a:rPr lang="en-US" altLang="ko-KR" dirty="0"/>
              <a:t>30% </a:t>
            </a:r>
            <a:r>
              <a:rPr lang="ko-KR" altLang="en-US" dirty="0"/>
              <a:t>등에 의거한 이익을 공유 받을 수 있게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910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주요 기능으로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온라인 메타버스 전시기능으로 보유 티켓을 자랑할 수 있는 수단을 주어</a:t>
            </a:r>
            <a:endParaRPr lang="en-US" altLang="ko-KR" dirty="0"/>
          </a:p>
          <a:p>
            <a:r>
              <a:rPr lang="ko-KR" altLang="en-US" dirty="0"/>
              <a:t>서비스 이용자의 구매 욕구를 자극할 공간을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주어진 자신만의 공간에서 </a:t>
            </a:r>
            <a:r>
              <a:rPr lang="ko-KR" altLang="en-US" dirty="0" err="1"/>
              <a:t>초회판매</a:t>
            </a:r>
            <a:r>
              <a:rPr lang="en-US" altLang="ko-KR" dirty="0"/>
              <a:t>, </a:t>
            </a:r>
            <a:r>
              <a:rPr lang="ko-KR" altLang="en-US" dirty="0"/>
              <a:t>특등석</a:t>
            </a:r>
            <a:r>
              <a:rPr lang="en-US" altLang="ko-KR" dirty="0"/>
              <a:t>, </a:t>
            </a:r>
            <a:r>
              <a:rPr lang="ko-KR" altLang="en-US" dirty="0"/>
              <a:t>꾸민 티켓 등 뽐내고 싶은 </a:t>
            </a:r>
            <a:r>
              <a:rPr lang="en-US" altLang="ko-KR" dirty="0"/>
              <a:t>NFT </a:t>
            </a:r>
            <a:r>
              <a:rPr lang="ko-KR" altLang="en-US" dirty="0"/>
              <a:t>티켓을 전시하고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본인이 열성적인 팬 또는 전설적인 라이브에 참가한 인원임을 자랑할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42652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메타버스 답게</a:t>
            </a:r>
            <a:endParaRPr lang="en-US" altLang="ko-KR" dirty="0"/>
          </a:p>
          <a:p>
            <a:r>
              <a:rPr lang="ko-KR" altLang="en-US" dirty="0"/>
              <a:t>상호작용과 소통을 위하여</a:t>
            </a:r>
            <a:endParaRPr lang="en-US" altLang="ko-KR" dirty="0"/>
          </a:p>
          <a:p>
            <a:r>
              <a:rPr lang="ko-KR" altLang="en-US" dirty="0"/>
              <a:t>이동을 기본으로 점프</a:t>
            </a:r>
            <a:r>
              <a:rPr lang="en-US" altLang="ko-KR" dirty="0"/>
              <a:t>,  </a:t>
            </a:r>
          </a:p>
          <a:p>
            <a:r>
              <a:rPr lang="ko-KR" altLang="en-US" dirty="0"/>
              <a:t>애니메이션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채팅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전시물 설명</a:t>
            </a:r>
            <a:endParaRPr lang="en-US" altLang="ko-KR" dirty="0"/>
          </a:p>
          <a:p>
            <a:r>
              <a:rPr lang="ko-KR" altLang="en-US" dirty="0"/>
              <a:t>카메라 조작</a:t>
            </a:r>
            <a:endParaRPr lang="en-US" altLang="ko-KR" dirty="0"/>
          </a:p>
          <a:p>
            <a:r>
              <a:rPr lang="ko-KR" altLang="en-US" dirty="0"/>
              <a:t>등의 기능이 제공되고요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4118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이용에 불편함 없도록 메타버스 내부에서도 조작 방법을 확인할 수 있는 설명 가이드가 함께 주어집니다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71819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메타버스 내에서 </a:t>
            </a:r>
            <a:endParaRPr lang="en-US" altLang="ko-KR" dirty="0"/>
          </a:p>
          <a:p>
            <a:r>
              <a:rPr lang="ko-KR" altLang="en-US" dirty="0"/>
              <a:t>특정 </a:t>
            </a:r>
            <a:r>
              <a:rPr lang="en-US" altLang="ko-KR" dirty="0"/>
              <a:t>NFT</a:t>
            </a:r>
            <a:r>
              <a:rPr lang="ko-KR" altLang="en-US" dirty="0"/>
              <a:t>를 가진 사람만 들어갈 수 있는 커뮤니티를 보여드린다고 약속 </a:t>
            </a:r>
            <a:r>
              <a:rPr lang="ko-KR" altLang="en-US" dirty="0" err="1"/>
              <a:t>드린것</a:t>
            </a:r>
            <a:r>
              <a:rPr lang="ko-KR" altLang="en-US" dirty="0"/>
              <a:t> </a:t>
            </a:r>
            <a:r>
              <a:rPr lang="ko-KR" altLang="en-US" dirty="0" err="1"/>
              <a:t>기억하실까요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662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배경부터 들어가 볼까요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10605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SSAFY </a:t>
            </a:r>
            <a:r>
              <a:rPr lang="ko-KR" altLang="en-US" dirty="0"/>
              <a:t>계정이 발행한 </a:t>
            </a:r>
            <a:r>
              <a:rPr lang="en-US" altLang="ko-KR" dirty="0"/>
              <a:t>NFT </a:t>
            </a:r>
            <a:r>
              <a:rPr lang="ko-KR" altLang="en-US" dirty="0"/>
              <a:t>가진 사람만 모여라</a:t>
            </a:r>
            <a:r>
              <a:rPr lang="en-US" altLang="ko-KR" dirty="0"/>
              <a:t>! </a:t>
            </a:r>
            <a:r>
              <a:rPr lang="ko-KR" altLang="en-US" dirty="0" err="1"/>
              <a:t>싸피</a:t>
            </a:r>
            <a:r>
              <a:rPr lang="ko-KR" altLang="en-US" dirty="0"/>
              <a:t> 랜드입니다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학술관과 추억관으로 나눈 </a:t>
            </a:r>
            <a:r>
              <a:rPr lang="ko-KR" altLang="en-US" dirty="0" err="1"/>
              <a:t>싸피</a:t>
            </a:r>
            <a:r>
              <a:rPr lang="ko-KR" altLang="en-US" dirty="0"/>
              <a:t> 랜드를 바로 이어질 시연에서 보여드리도록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29400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저희 발표 </a:t>
            </a:r>
            <a:r>
              <a:rPr lang="ko-KR" altLang="en-US"/>
              <a:t>마무리 짓고자합니다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94842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중간 발표 이후 프로젝트 실제 수행 일정을 간략하게 정리해보았습니다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867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동안 저희 팀원들도 무척 </a:t>
            </a:r>
            <a:r>
              <a:rPr lang="ko-KR" altLang="en-US" dirty="0" err="1"/>
              <a:t>힘내주셔서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지난 발표 때 약속하거나 계획한 굵직한 계획 </a:t>
            </a:r>
            <a:r>
              <a:rPr lang="ko-KR" altLang="en-US" dirty="0" err="1"/>
              <a:t>버리는것</a:t>
            </a:r>
            <a:r>
              <a:rPr lang="ko-KR" altLang="en-US" dirty="0"/>
              <a:t> 없이 전부 달성할 수 있었고요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94934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6</a:t>
            </a:r>
            <a:r>
              <a:rPr lang="ko-KR" altLang="en-US" dirty="0"/>
              <a:t>주간 정말로 </a:t>
            </a:r>
            <a:r>
              <a:rPr lang="ko-KR" altLang="en-US" dirty="0" err="1"/>
              <a:t>힘내주신</a:t>
            </a:r>
            <a:r>
              <a:rPr lang="ko-KR" altLang="en-US" dirty="0"/>
              <a:t> 저희 자랑스러운 팀원들입니다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각자의 장점을 살린 도메인에서 활약해 주면서도 추가적인 작업까지 </a:t>
            </a:r>
            <a:r>
              <a:rPr lang="ko-KR" altLang="en-US" dirty="0" err="1"/>
              <a:t>해주셨고요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정말로 수고 많으셨고</a:t>
            </a:r>
            <a:r>
              <a:rPr lang="en-US" altLang="ko-KR" dirty="0"/>
              <a:t>, </a:t>
            </a:r>
            <a:r>
              <a:rPr lang="ko-KR" altLang="en-US" dirty="0"/>
              <a:t>이 자리를 빌려 고맙다는 말씀을 전해드리고 싶습니다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67203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슬슬 발표는 끝나가지만 저희의 프로젝트는 끝나지 않았습니다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팀은</a:t>
            </a:r>
            <a:r>
              <a:rPr lang="en-US" altLang="ko-KR" dirty="0"/>
              <a:t>, </a:t>
            </a:r>
            <a:r>
              <a:rPr lang="ko-KR" altLang="en-US" dirty="0"/>
              <a:t>그리고 저는 여태까지 </a:t>
            </a:r>
            <a:r>
              <a:rPr lang="ko-KR" altLang="en-US" dirty="0" err="1"/>
              <a:t>싸피에서의</a:t>
            </a:r>
            <a:r>
              <a:rPr lang="ko-KR" altLang="en-US" dirty="0"/>
              <a:t> 프로젝트를 </a:t>
            </a:r>
            <a:r>
              <a:rPr lang="en-US" altLang="ko-KR" dirty="0"/>
              <a:t>2</a:t>
            </a:r>
            <a:r>
              <a:rPr lang="ko-KR" altLang="en-US" dirty="0"/>
              <a:t>회 전부 배포를 해왔는데요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상용화나 배포까지 고려하신 분들은 </a:t>
            </a:r>
            <a:r>
              <a:rPr lang="ko-KR" altLang="en-US" dirty="0" err="1"/>
              <a:t>여쭤보셔서</a:t>
            </a:r>
            <a:r>
              <a:rPr lang="ko-KR" altLang="en-US" dirty="0"/>
              <a:t> 이미 아시겠지만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우수한 개발환경을 제공해주는 </a:t>
            </a:r>
            <a:r>
              <a:rPr lang="ko-KR" altLang="en-US" dirty="0" err="1"/>
              <a:t>싸피네트워크는</a:t>
            </a:r>
            <a:r>
              <a:rPr lang="ko-KR" altLang="en-US" dirty="0"/>
              <a:t> 안타깝게도 이번 특화 프로젝트가 끝나면 종료된다고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이번에는 가스비가 들지 않는 </a:t>
            </a:r>
            <a:r>
              <a:rPr lang="ko-KR" altLang="en-US" dirty="0" err="1"/>
              <a:t>않는</a:t>
            </a:r>
            <a:r>
              <a:rPr lang="ko-KR" altLang="en-US" dirty="0"/>
              <a:t> 특수한 환경이라 배포가 힘들지 않을까 걱정했지만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블록체인 기업 </a:t>
            </a:r>
            <a:r>
              <a:rPr lang="ko-KR" altLang="en-US" dirty="0" err="1"/>
              <a:t>논랩스의</a:t>
            </a:r>
            <a:r>
              <a:rPr lang="ko-KR" altLang="en-US" dirty="0"/>
              <a:t> 전문가 분과 나눈 자문 끝에 </a:t>
            </a:r>
            <a:r>
              <a:rPr lang="ko-KR" altLang="en-US" dirty="0" err="1"/>
              <a:t>폴리곤</a:t>
            </a:r>
            <a:r>
              <a:rPr lang="ko-KR" altLang="en-US" dirty="0"/>
              <a:t> 네트워크를 이용한 배포 방향을 잡을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고래는 조금 더 넓은 바다로</a:t>
            </a:r>
            <a:r>
              <a:rPr lang="en-US" altLang="ko-KR" dirty="0"/>
              <a:t>, </a:t>
            </a:r>
            <a:r>
              <a:rPr lang="ko-KR" altLang="en-US" dirty="0"/>
              <a:t>저희 네트워크는 </a:t>
            </a:r>
            <a:r>
              <a:rPr lang="ko-KR" altLang="en-US" dirty="0" err="1"/>
              <a:t>폴리곤으로</a:t>
            </a:r>
            <a:r>
              <a:rPr lang="ko-KR" altLang="en-US" dirty="0"/>
              <a:t> 나아갈 예정입니다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en-US" altLang="ko-KR" dirty="0" err="1"/>
              <a:t>Nginx.conf</a:t>
            </a:r>
            <a:r>
              <a:rPr lang="en-US" altLang="ko-KR" dirty="0"/>
              <a:t> docker-compose </a:t>
            </a:r>
            <a:r>
              <a:rPr lang="ko-KR" altLang="en-US" dirty="0"/>
              <a:t>까지 </a:t>
            </a:r>
            <a:r>
              <a:rPr lang="ko-KR" altLang="en-US" dirty="0" err="1"/>
              <a:t>짜둔상태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도커는</a:t>
            </a:r>
            <a:r>
              <a:rPr lang="ko-KR" altLang="en-US" dirty="0"/>
              <a:t> 같은 환경 같이 빠르게 배포하는데 좋다고 하죠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실제로 해보고자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*JPA, </a:t>
            </a:r>
            <a:r>
              <a:rPr lang="en-US" altLang="ko-KR" dirty="0" err="1"/>
              <a:t>SQLAlchemy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r>
              <a:rPr lang="en-US" altLang="ko-KR" dirty="0"/>
              <a:t>ORM</a:t>
            </a:r>
            <a:r>
              <a:rPr lang="ko-KR" altLang="en-US" dirty="0"/>
              <a:t>들의 장점</a:t>
            </a:r>
            <a:r>
              <a:rPr lang="en-US" altLang="ko-KR" dirty="0"/>
              <a:t>, </a:t>
            </a:r>
            <a:r>
              <a:rPr lang="ko-KR" altLang="en-US" dirty="0"/>
              <a:t>상황과 가격에 맞춘 </a:t>
            </a:r>
            <a:r>
              <a:rPr lang="en-US" altLang="ko-KR" dirty="0"/>
              <a:t>DB</a:t>
            </a:r>
            <a:r>
              <a:rPr lang="ko-KR" altLang="en-US" dirty="0"/>
              <a:t>를 구매</a:t>
            </a:r>
            <a:r>
              <a:rPr lang="en-US" altLang="ko-KR" dirty="0"/>
              <a:t>, </a:t>
            </a:r>
            <a:r>
              <a:rPr lang="ko-KR" altLang="en-US" dirty="0"/>
              <a:t>교체할 수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5753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보신 저희 프로젝트와 발표는 위와 같은 레퍼런스를 참조하여 진행하였습니다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프로젝트는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실물경제에 </a:t>
            </a:r>
            <a:r>
              <a:rPr lang="en-US" altLang="ko-KR" dirty="0"/>
              <a:t>NFT</a:t>
            </a:r>
            <a:r>
              <a:rPr lang="ko-KR" altLang="en-US" dirty="0"/>
              <a:t>를 도입한 나이키의 </a:t>
            </a:r>
            <a:r>
              <a:rPr lang="ko-KR" altLang="en-US" dirty="0" err="1"/>
              <a:t>나이키랜드</a:t>
            </a:r>
            <a:r>
              <a:rPr lang="en-US" altLang="ko-KR" dirty="0"/>
              <a:t>, </a:t>
            </a:r>
            <a:r>
              <a:rPr lang="ko-KR" altLang="en-US" dirty="0"/>
              <a:t>아디다스의 </a:t>
            </a:r>
            <a:r>
              <a:rPr lang="ko-KR" altLang="en-US" dirty="0" err="1"/>
              <a:t>아디버스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위표와</a:t>
            </a:r>
            <a:r>
              <a:rPr lang="ko-KR" altLang="en-US" dirty="0"/>
              <a:t> 암표를 블록체인 기술로 차단한 </a:t>
            </a:r>
            <a:r>
              <a:rPr lang="en-US" altLang="ko-KR" dirty="0"/>
              <a:t>IBM</a:t>
            </a:r>
            <a:r>
              <a:rPr lang="ko-KR" altLang="en-US" dirty="0"/>
              <a:t>의 </a:t>
            </a:r>
            <a:r>
              <a:rPr lang="ko-KR" altLang="en-US" dirty="0" err="1"/>
              <a:t>트루티켓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메타버스의 대명사 </a:t>
            </a:r>
            <a:r>
              <a:rPr lang="ko-KR" altLang="en-US" dirty="0" err="1"/>
              <a:t>제페토</a:t>
            </a:r>
            <a:r>
              <a:rPr lang="ko-KR" altLang="en-US" dirty="0"/>
              <a:t> 유니티 등 많은 현업의 방식을 참고하고 실제로 구현해낸 실전형 프로젝트라고 자부하고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저희 </a:t>
            </a:r>
            <a:r>
              <a:rPr lang="ko-KR" altLang="en-US" dirty="0" err="1"/>
              <a:t>엔에프티켓은</a:t>
            </a:r>
            <a:r>
              <a:rPr lang="ko-KR" altLang="en-US" dirty="0"/>
              <a:t> 이번 발표에 폰트</a:t>
            </a:r>
            <a:r>
              <a:rPr lang="en-US" altLang="ko-KR" dirty="0"/>
              <a:t>, </a:t>
            </a:r>
            <a:r>
              <a:rPr lang="ko-KR" altLang="en-US" dirty="0"/>
              <a:t>이모티콘 </a:t>
            </a:r>
            <a:r>
              <a:rPr lang="ko-KR" altLang="en-US" dirty="0" err="1"/>
              <a:t>짤방</a:t>
            </a:r>
            <a:r>
              <a:rPr lang="ko-KR" altLang="en-US" dirty="0"/>
              <a:t> 하나까지 저작권을 준수하였음을 공언하면서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 err="1"/>
              <a:t>클레이튼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플랫폼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97671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지금까지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팀의 </a:t>
            </a:r>
            <a:r>
              <a:rPr lang="ko-KR" altLang="en-US" dirty="0" err="1">
                <a:latin typeface="+mj-ea"/>
                <a:ea typeface="+mj-ea"/>
              </a:rPr>
              <a:t>엔에프티켓이었습니다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감사합니다</a:t>
            </a:r>
            <a:r>
              <a:rPr lang="en-US" altLang="ko-KR" dirty="0">
                <a:latin typeface="+mj-ea"/>
                <a:ea typeface="+mj-ea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2551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그러면 저희 가볍게 </a:t>
            </a:r>
            <a:r>
              <a:rPr lang="ko-KR" altLang="en-US" dirty="0" err="1">
                <a:latin typeface="+mj-ea"/>
                <a:ea typeface="+mj-ea"/>
              </a:rPr>
              <a:t>질문받으면서</a:t>
            </a:r>
            <a:r>
              <a:rPr lang="ko-KR" altLang="en-US" dirty="0">
                <a:latin typeface="+mj-ea"/>
                <a:ea typeface="+mj-ea"/>
              </a:rPr>
              <a:t> 발표를 종료하고 싶습니다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3735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하면 할 수록 무언가 보이는게 있더라고요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그렇게 저희는 저희 프로젝트가</a:t>
            </a:r>
            <a:endParaRPr lang="en-US" altLang="ko-KR" dirty="0"/>
          </a:p>
          <a:p>
            <a:r>
              <a:rPr lang="ko-KR" altLang="en-US" dirty="0"/>
              <a:t>비슷한 성공 사례와 수요</a:t>
            </a:r>
            <a:r>
              <a:rPr lang="en-US" altLang="ko-KR" dirty="0"/>
              <a:t>, </a:t>
            </a:r>
            <a:r>
              <a:rPr lang="ko-KR" altLang="en-US" dirty="0"/>
              <a:t>시장성이 </a:t>
            </a:r>
            <a:r>
              <a:rPr lang="ko-KR" altLang="en-US" dirty="0" err="1"/>
              <a:t>있어보이지만</a:t>
            </a:r>
            <a:r>
              <a:rPr lang="ko-KR" altLang="en-US" dirty="0"/>
              <a:t> 다른 서비스가 선점하지 않았고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프로젝트를 넘어 </a:t>
            </a:r>
            <a:r>
              <a:rPr lang="ko-KR" altLang="en-US" dirty="0" err="1"/>
              <a:t>프로덕트로서</a:t>
            </a:r>
            <a:r>
              <a:rPr lang="ko-KR" altLang="en-US" dirty="0"/>
              <a:t> 성립할 수 있다는 것을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와 이건 할 수 밖에 없더라고요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1326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발표에서 저희 팀은 </a:t>
            </a:r>
            <a:r>
              <a:rPr lang="ko-KR" altLang="en-US" dirty="0" err="1"/>
              <a:t>엔에프티</a:t>
            </a:r>
            <a:r>
              <a:rPr lang="ko-KR" altLang="en-US" dirty="0"/>
              <a:t> 프로젝트를 진행함에 있어</a:t>
            </a:r>
            <a:endParaRPr lang="en-US" altLang="ko-KR" dirty="0"/>
          </a:p>
          <a:p>
            <a:r>
              <a:rPr lang="en-US" altLang="ko-KR" dirty="0"/>
              <a:t>NFT</a:t>
            </a:r>
            <a:r>
              <a:rPr lang="ko-KR" altLang="en-US" dirty="0"/>
              <a:t>의 희소성이라는 특징을 최대한 살려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*</a:t>
            </a:r>
            <a:r>
              <a:rPr lang="ko-KR" altLang="en-US" dirty="0"/>
              <a:t>이번 특화프로젝트로 </a:t>
            </a:r>
            <a:r>
              <a:rPr lang="ko-KR" altLang="en-US" dirty="0" err="1"/>
              <a:t>엔에프티</a:t>
            </a:r>
            <a:r>
              <a:rPr lang="ko-KR" altLang="en-US" dirty="0"/>
              <a:t> 프로젝트를 진행하게 된 저희 </a:t>
            </a:r>
            <a:r>
              <a:rPr lang="en-US" altLang="ko-KR" dirty="0"/>
              <a:t>2</a:t>
            </a:r>
            <a:r>
              <a:rPr lang="ko-KR" altLang="en-US" dirty="0"/>
              <a:t>팀은</a:t>
            </a:r>
            <a:endParaRPr lang="en-US" altLang="ko-KR" dirty="0"/>
          </a:p>
          <a:p>
            <a:r>
              <a:rPr lang="ko-KR" altLang="en-US" dirty="0"/>
              <a:t>블록체인과 </a:t>
            </a:r>
            <a:r>
              <a:rPr lang="en-US" altLang="ko-KR" dirty="0"/>
              <a:t>NFT</a:t>
            </a:r>
            <a:r>
              <a:rPr lang="ko-KR" altLang="en-US" dirty="0"/>
              <a:t>의 특징을 고려하여 무슨 서비스를 제공할지 고민해보았습니다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78256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현실적인 규모와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26908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솔리디티라는</a:t>
            </a:r>
            <a:r>
              <a:rPr lang="ko-KR" altLang="en-US" dirty="0"/>
              <a:t> 익숙하지 않은 환경에서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팀 내부에서도 학습성과를 공유하고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나누는 성과</a:t>
            </a:r>
            <a:endParaRPr lang="en-US" altLang="ko-KR" b="0" i="0" dirty="0">
              <a:solidFill>
                <a:srgbClr val="3F4350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</a:b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web3.js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를 통해 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SSAFY Network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대상 </a:t>
            </a:r>
            <a:r>
              <a:rPr lang="en-US" altLang="ko-KR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sendTransaction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를 구현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명세 </a:t>
            </a:r>
            <a:r>
              <a:rPr lang="en-US" altLang="ko-KR" dirty="0"/>
              <a:t>2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스마트 </a:t>
            </a:r>
            <a:r>
              <a:rPr lang="ko-KR" altLang="en-US" b="0" i="0" dirty="0" err="1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컨트랙트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함수 호출 부분</a:t>
            </a:r>
            <a:b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0" i="0" dirty="0">
                <a:solidFill>
                  <a:srgbClr val="24292E"/>
                </a:solidFill>
                <a:effectLst/>
                <a:latin typeface="Menlo"/>
              </a:rPr>
              <a:t>지갑 인출 권한 관련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Menlo"/>
              </a:rPr>
              <a:t>Approve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Menlo"/>
              </a:rPr>
              <a:t>호출 부분</a:t>
            </a:r>
            <a:b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</a:b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truffle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사용 고도화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질문 </a:t>
            </a:r>
            <a:r>
              <a:rPr lang="en-US" altLang="ko-KR" dirty="0"/>
              <a:t>: 3 /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고도화</a:t>
            </a:r>
            <a:r>
              <a:rPr lang="en-US" altLang="ko-KR" dirty="0"/>
              <a:t>/ </a:t>
            </a:r>
            <a:r>
              <a:rPr lang="ko-KR" altLang="en-US" dirty="0"/>
              <a:t>최적화 </a:t>
            </a:r>
            <a:r>
              <a:rPr lang="en-US" altLang="ko-KR" dirty="0"/>
              <a:t>: 1 / 1</a:t>
            </a:r>
            <a:br>
              <a:rPr lang="en-US" altLang="ko-KR" dirty="0"/>
            </a:br>
            <a:r>
              <a:rPr lang="ko-KR" altLang="en-US" dirty="0" err="1"/>
              <a:t>싸피</a:t>
            </a:r>
            <a:r>
              <a:rPr lang="ko-KR" altLang="en-US" dirty="0"/>
              <a:t> 개선사항만 </a:t>
            </a:r>
            <a:r>
              <a:rPr lang="en-US" altLang="ko-KR" dirty="0"/>
              <a:t>7</a:t>
            </a:r>
            <a:r>
              <a:rPr lang="ko-KR" altLang="en-US" dirty="0"/>
              <a:t>개 제출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280965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서비스 이용자의 욕구를 자극하기 위해 어떻게 보여줄 것인가에 많은 관심을 기울였습니다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중 하나가 유니티를 이용한 </a:t>
            </a:r>
            <a:r>
              <a:rPr lang="ko-KR" altLang="en-US"/>
              <a:t>온라인 메타버스전시기능인데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각각의 사용자는 자신의 공간에다가</a:t>
            </a:r>
            <a:endParaRPr lang="en-US" altLang="ko-KR" dirty="0"/>
          </a:p>
          <a:p>
            <a:r>
              <a:rPr lang="ko-KR" altLang="en-US" dirty="0" err="1"/>
              <a:t>초회판매</a:t>
            </a:r>
            <a:r>
              <a:rPr lang="en-US" altLang="ko-KR" dirty="0"/>
              <a:t>, </a:t>
            </a:r>
            <a:r>
              <a:rPr lang="ko-KR" altLang="en-US" dirty="0"/>
              <a:t>기간판매 달성</a:t>
            </a:r>
            <a:r>
              <a:rPr lang="en-US" altLang="ko-KR" dirty="0"/>
              <a:t>, </a:t>
            </a:r>
            <a:r>
              <a:rPr lang="ko-KR" altLang="en-US" dirty="0"/>
              <a:t>특등석</a:t>
            </a:r>
            <a:r>
              <a:rPr lang="en-US" altLang="ko-KR" dirty="0"/>
              <a:t>, </a:t>
            </a:r>
            <a:r>
              <a:rPr lang="ko-KR" altLang="en-US" dirty="0" err="1"/>
              <a:t>팜플랫</a:t>
            </a:r>
            <a:r>
              <a:rPr lang="en-US" altLang="ko-KR" dirty="0"/>
              <a:t>, </a:t>
            </a:r>
            <a:r>
              <a:rPr lang="ko-KR" altLang="en-US" dirty="0"/>
              <a:t>기념품 등 뽐내고 싶은 </a:t>
            </a:r>
            <a:r>
              <a:rPr lang="en-US" altLang="ko-KR" dirty="0"/>
              <a:t>NFT </a:t>
            </a:r>
            <a:r>
              <a:rPr lang="ko-KR" altLang="en-US" dirty="0"/>
              <a:t>티켓을 전시하거나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본인이 열성적인 팬 또는 전설적인 라이브에 참가한 인원임을 자랑할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435364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저희 프로젝트를 통한 기대효과입니다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플랫폼에서 제공하는 </a:t>
            </a:r>
            <a:r>
              <a:rPr lang="en-US" altLang="ko-KR" dirty="0"/>
              <a:t>NFT</a:t>
            </a:r>
            <a:r>
              <a:rPr lang="ko-KR" altLang="en-US" dirty="0"/>
              <a:t>는 블록체인 위에서 생성되기 때문에 </a:t>
            </a:r>
            <a:r>
              <a:rPr lang="ko-KR" altLang="en-US" dirty="0" err="1"/>
              <a:t>위변조가</a:t>
            </a:r>
            <a:r>
              <a:rPr lang="ko-KR" altLang="en-US" dirty="0"/>
              <a:t>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티켓 시장에 블록체인의 신뢰성을 도입한다면 </a:t>
            </a:r>
            <a:endParaRPr lang="en-US" altLang="ko-KR" dirty="0"/>
          </a:p>
          <a:p>
            <a:r>
              <a:rPr lang="ko-KR" altLang="en-US" dirty="0"/>
              <a:t>수많은 세월 동안 티켓 플랫폼들을 괴롭혀왔던 암표</a:t>
            </a:r>
            <a:r>
              <a:rPr lang="en-US" altLang="ko-KR" dirty="0"/>
              <a:t>, </a:t>
            </a:r>
            <a:r>
              <a:rPr lang="ko-KR" altLang="en-US" dirty="0" err="1"/>
              <a:t>위조표</a:t>
            </a:r>
            <a:r>
              <a:rPr lang="ko-KR" altLang="en-US" dirty="0"/>
              <a:t> 등을 근절할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지금 보시는 화면에서는 블록체인 주소를 바코드의 형태로 변환하고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판매 측에서도 이렇게 생성된 바코드를 실제 서비스에 이용하실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https://barcode.tec-it.com/en</a:t>
            </a:r>
          </a:p>
          <a:p>
            <a:endParaRPr lang="en-US" altLang="ko-KR" dirty="0"/>
          </a:p>
          <a:p>
            <a:r>
              <a:rPr lang="en-US" altLang="ko-KR" dirty="0"/>
              <a:t>Block hash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82501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팀원 역할 분배나 소개 말고도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문화도 하나 소개해드리고 가고 싶은데요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프로젝트는 취업용 포트폴리오기도 하죠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단지 프로젝트를 완성할</a:t>
            </a:r>
            <a:r>
              <a:rPr lang="en-US" altLang="ko-KR" dirty="0"/>
              <a:t> </a:t>
            </a:r>
            <a:r>
              <a:rPr lang="ko-KR" altLang="en-US" dirty="0"/>
              <a:t>뿐만 아니라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어디 가서 </a:t>
            </a:r>
            <a:r>
              <a:rPr lang="en-US" altLang="ko-KR" dirty="0"/>
              <a:t>web3 +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컨트랙트를</a:t>
            </a:r>
            <a:r>
              <a:rPr lang="ko-KR" altLang="en-US" dirty="0"/>
              <a:t> 다룰 수 있다고 말할 수 있게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노션으로 자기 학습 내용 공유하고 팀 결성 이래로 매일 회의하면서 작업 진행하고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57929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판매자와 구매자에게 모두 이득이 되는 서비스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</a:t>
            </a:r>
            <a:r>
              <a:rPr lang="ko-KR" altLang="en-US" dirty="0" err="1"/>
              <a:t>엔에프티켓이</a:t>
            </a:r>
            <a:r>
              <a:rPr lang="ko-KR" altLang="en-US" dirty="0"/>
              <a:t> 어떤 서비스를 제공하고 어떤 기능을 가지고 있는지에 대해 소개하기 전에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발표때는 여러분들이 상대적으로 이입하기 쉽게 구매자 입장에 서서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아까 살짝 나왔죠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대 문화인 김거북씨와 진행하도록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061987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ko-KR" altLang="en-US" dirty="0" err="1"/>
              <a:t>엔에프티켓</a:t>
            </a:r>
            <a:r>
              <a:rPr lang="ko-KR" altLang="en-US" dirty="0"/>
              <a:t> 서비스가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어떤 식으로 만들어질지 보여드릴 와이어 프레임입니다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사이트 </a:t>
            </a:r>
            <a:r>
              <a:rPr lang="ko-KR" altLang="en-US" dirty="0" err="1"/>
              <a:t>랜드페이지인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메인페이지에서는</a:t>
            </a:r>
            <a:r>
              <a:rPr lang="ko-KR" altLang="en-US" dirty="0"/>
              <a:t> </a:t>
            </a:r>
            <a:r>
              <a:rPr lang="ko-KR" altLang="en-US" dirty="0" err="1"/>
              <a:t>최상단</a:t>
            </a:r>
            <a:r>
              <a:rPr lang="ko-KR" altLang="en-US" dirty="0"/>
              <a:t> </a:t>
            </a:r>
            <a:r>
              <a:rPr lang="ko-KR" altLang="en-US" dirty="0" err="1"/>
              <a:t>네브바를</a:t>
            </a:r>
            <a:r>
              <a:rPr lang="ko-KR" altLang="en-US" dirty="0"/>
              <a:t> 기준으로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처음 와서 어색하실 분들을 위한 정보를 담은 캐로셀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판매중인 티켓 연관 공연 리스트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77957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티켓을 꾸미는 나만의 티켓 만들기 페이지로 </a:t>
            </a:r>
            <a:r>
              <a:rPr lang="ko-KR" altLang="en-US" dirty="0" err="1"/>
              <a:t>이동할수</a:t>
            </a:r>
            <a:r>
              <a:rPr lang="ko-KR" altLang="en-US" dirty="0"/>
              <a:t> 있거나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55340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재판매 시장을 보실 수 있고요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188665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마켓 페이지로 가시면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카테고리를 통한 분류나 검색기능이 포함되어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좀 더 자세한 내용이 제공되며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6693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수집욕구</a:t>
            </a:r>
            <a:r>
              <a:rPr lang="en-US" altLang="ko-KR" dirty="0"/>
              <a:t>, </a:t>
            </a:r>
            <a:r>
              <a:rPr lang="ko-KR" altLang="en-US" dirty="0"/>
              <a:t>소장욕구</a:t>
            </a:r>
            <a:r>
              <a:rPr lang="en-US" altLang="ko-KR" dirty="0"/>
              <a:t>, </a:t>
            </a:r>
            <a:r>
              <a:rPr lang="ko-KR" altLang="en-US" dirty="0"/>
              <a:t>현시욕구 같은 인간 원시적인 욕구를 자극하면서도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그 후 저희 팀은 </a:t>
            </a:r>
            <a:r>
              <a:rPr lang="en-US" altLang="ko-KR" dirty="0"/>
              <a:t>NFT</a:t>
            </a:r>
            <a:r>
              <a:rPr lang="ko-KR" altLang="en-US" dirty="0"/>
              <a:t>라는 특징을 살린 물건을 팔거나 기존 물건에 </a:t>
            </a:r>
            <a:r>
              <a:rPr lang="en-US" altLang="ko-KR" dirty="0"/>
              <a:t>NFT </a:t>
            </a:r>
            <a:r>
              <a:rPr lang="ko-KR" altLang="en-US" dirty="0"/>
              <a:t>특징을 살려서 팔 수 있게 돕는 대행 플랫폼을 만들자는 결론에 도달하였고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팔 물품으로 </a:t>
            </a:r>
            <a:r>
              <a:rPr lang="en-US" altLang="ko-KR" dirty="0"/>
              <a:t>NFT</a:t>
            </a:r>
            <a:r>
              <a:rPr lang="ko-KR" altLang="en-US" dirty="0"/>
              <a:t>의 희소성을 이용해 수집 욕구</a:t>
            </a:r>
            <a:r>
              <a:rPr lang="en-US" altLang="ko-KR" dirty="0"/>
              <a:t>, </a:t>
            </a:r>
            <a:r>
              <a:rPr lang="ko-KR" altLang="en-US" dirty="0"/>
              <a:t>소장 욕구</a:t>
            </a:r>
            <a:r>
              <a:rPr lang="en-US" altLang="ko-KR" dirty="0"/>
              <a:t>, </a:t>
            </a:r>
            <a:r>
              <a:rPr lang="ko-KR" altLang="en-US" dirty="0"/>
              <a:t>현시 욕구와 같은 인간의 원초적인 욕구를 자극할 수 있는 물건을 찾아봤습니다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 저는 그런 욕구 없거나 저게 무슨 원초적 욕구야 </a:t>
            </a:r>
            <a:r>
              <a:rPr lang="ko-KR" altLang="en-US" dirty="0" err="1"/>
              <a:t>라고</a:t>
            </a:r>
            <a:r>
              <a:rPr lang="ko-KR" altLang="en-US" dirty="0"/>
              <a:t> 말씀하시는 분들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여러분들의 </a:t>
            </a:r>
            <a:r>
              <a:rPr lang="ko-KR" altLang="en-US" dirty="0" err="1"/>
              <a:t>어린시대와</a:t>
            </a:r>
            <a:r>
              <a:rPr lang="ko-KR" altLang="en-US" dirty="0"/>
              <a:t> 저 찬란히 빛나는 </a:t>
            </a:r>
            <a:r>
              <a:rPr lang="ko-KR" altLang="en-US" dirty="0" err="1"/>
              <a:t>띠부띠부</a:t>
            </a:r>
            <a:r>
              <a:rPr lang="ko-KR" altLang="en-US" dirty="0"/>
              <a:t> 파이리를 보고도 </a:t>
            </a:r>
            <a:endParaRPr lang="en-US" altLang="ko-KR" dirty="0"/>
          </a:p>
          <a:p>
            <a:r>
              <a:rPr lang="ko-KR" altLang="en-US" dirty="0"/>
              <a:t>과연 그런 말씀을 하실 수 있을까요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69228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공연이 자세히 보고 결제할 수 있는 상세 페이지를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013250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외에도 기본적인 프로필 페이지나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521608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푸터같은</a:t>
            </a:r>
            <a:r>
              <a:rPr lang="ko-KR" altLang="en-US" dirty="0"/>
              <a:t> 세세한 구현까지 고려하고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58473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서비스 소개 마지막으로 저희 프로젝트의 주요 기능입니다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</a:t>
            </a:r>
            <a:r>
              <a:rPr lang="en-US" altLang="ko-KR" dirty="0"/>
              <a:t>NFT </a:t>
            </a:r>
            <a:r>
              <a:rPr lang="ko-KR" altLang="en-US" dirty="0"/>
              <a:t>프로젝트인 만큼 </a:t>
            </a:r>
            <a:r>
              <a:rPr lang="en-US" altLang="ko-KR" dirty="0"/>
              <a:t>NFT </a:t>
            </a:r>
            <a:r>
              <a:rPr lang="ko-KR" altLang="en-US" dirty="0"/>
              <a:t>발행 </a:t>
            </a:r>
            <a:r>
              <a:rPr lang="ko-KR" altLang="en-US" dirty="0" err="1"/>
              <a:t>필수죠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보시고 </a:t>
            </a:r>
            <a:r>
              <a:rPr lang="ko-KR" altLang="en-US" dirty="0" err="1"/>
              <a:t>계신건</a:t>
            </a:r>
            <a:r>
              <a:rPr lang="ko-KR" altLang="en-US" dirty="0"/>
              <a:t> 저희 프로젝트에서 최초로 발행한 </a:t>
            </a:r>
            <a:r>
              <a:rPr lang="en-US" altLang="ko-KR" dirty="0"/>
              <a:t>NFT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할로윈 호박입니다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세계에 둘도 없는 나만의 호박을 보고 계십니다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487929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두번째로 저희는 판매자 측에서도 티켓을 커스텀 하거나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VIP </a:t>
            </a:r>
            <a:r>
              <a:rPr lang="ko-KR" altLang="en-US" dirty="0"/>
              <a:t>좌석 일반 좌석 등 등급별로 다른 티켓을 주게 하여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구매자의 욕구를 자극할 수 있게 지원하고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레어티켓</a:t>
            </a:r>
            <a:r>
              <a:rPr lang="en-US" altLang="ko-KR" dirty="0"/>
              <a:t>? </a:t>
            </a:r>
            <a:r>
              <a:rPr lang="ko-KR" altLang="en-US" dirty="0"/>
              <a:t>그건 못 참지</a:t>
            </a:r>
            <a:r>
              <a:rPr lang="en-US" altLang="ko-KR" dirty="0"/>
              <a:t>. </a:t>
            </a:r>
            <a:r>
              <a:rPr lang="ko-KR" altLang="en-US" dirty="0"/>
              <a:t>하시는 분들을 위한 재판매 시장도 잊지 말아주세요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354229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다음은</a:t>
            </a:r>
            <a:r>
              <a:rPr lang="en-US" altLang="ko-KR" dirty="0"/>
              <a:t>, </a:t>
            </a:r>
            <a:r>
              <a:rPr lang="ko-KR" altLang="en-US" dirty="0"/>
              <a:t>나만의 티켓을 만들기 위한 티켓 꾸미기 기능입니다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알기 쉬운 예시를 </a:t>
            </a:r>
            <a:r>
              <a:rPr lang="ko-KR" altLang="en-US" dirty="0" err="1"/>
              <a:t>보여드리기</a:t>
            </a:r>
            <a:r>
              <a:rPr lang="ko-KR" altLang="en-US" dirty="0"/>
              <a:t> 위해서 귀여운 사진을 하나 준비했습니다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착한 사람 눈에는 저게 티켓으로 보이기 때문에 여러분들 눈에도 티켓으로 </a:t>
            </a:r>
            <a:r>
              <a:rPr lang="ko-KR" altLang="en-US" dirty="0" err="1"/>
              <a:t>보일것이라고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</a:t>
            </a:r>
            <a:r>
              <a:rPr lang="ko-KR" altLang="en-US" dirty="0" err="1"/>
              <a:t>보시는건</a:t>
            </a:r>
            <a:r>
              <a:rPr lang="ko-KR" altLang="en-US" dirty="0"/>
              <a:t> 거북씨가 현재 </a:t>
            </a:r>
            <a:r>
              <a:rPr lang="ko-KR" altLang="en-US" dirty="0" err="1"/>
              <a:t>엔에프티켓에서</a:t>
            </a:r>
            <a:r>
              <a:rPr lang="ko-KR" altLang="en-US" dirty="0"/>
              <a:t> 제공되는 이미지 편집 기능을 이용하여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실제로 구현된 이미지 편집기로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하트 스티커</a:t>
            </a:r>
            <a:r>
              <a:rPr lang="en-US" altLang="ko-KR" dirty="0"/>
              <a:t>, </a:t>
            </a:r>
            <a:r>
              <a:rPr lang="ko-KR" altLang="en-US" dirty="0"/>
              <a:t>제공된 스탬프</a:t>
            </a:r>
            <a:r>
              <a:rPr lang="en-US" altLang="ko-KR" dirty="0"/>
              <a:t>, </a:t>
            </a:r>
            <a:r>
              <a:rPr lang="ko-KR" altLang="en-US" dirty="0"/>
              <a:t>검은 사각형 등을 사용해 나만의 티켓을 만들고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티켓 이미지를 </a:t>
            </a:r>
            <a:r>
              <a:rPr lang="en-US" altLang="ko-KR" dirty="0"/>
              <a:t>IPFS </a:t>
            </a:r>
            <a:r>
              <a:rPr lang="ko-KR" altLang="en-US" dirty="0"/>
              <a:t>이미지 서버에 올리는 장면입니다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491074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메타버스 커뮤니티 얘기 </a:t>
            </a:r>
            <a:r>
              <a:rPr lang="ko-KR" altLang="en-US" dirty="0" err="1"/>
              <a:t>나오실때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에이 </a:t>
            </a:r>
            <a:r>
              <a:rPr lang="en-US" altLang="ko-KR" dirty="0"/>
              <a:t>NFT </a:t>
            </a:r>
            <a:r>
              <a:rPr lang="ko-KR" altLang="en-US" dirty="0"/>
              <a:t>구현도 바쁘고 </a:t>
            </a:r>
            <a:r>
              <a:rPr lang="en-US" altLang="ko-KR" dirty="0"/>
              <a:t>3</a:t>
            </a:r>
            <a:r>
              <a:rPr lang="ko-KR" altLang="en-US" dirty="0"/>
              <a:t>주 남았는데 가능하겠어</a:t>
            </a:r>
            <a:r>
              <a:rPr lang="en-US" altLang="ko-KR" dirty="0"/>
              <a:t>? </a:t>
            </a:r>
            <a:r>
              <a:rPr lang="ko-KR" altLang="en-US" dirty="0"/>
              <a:t>라고 생각하신 여러분들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그런 걱정을 </a:t>
            </a:r>
            <a:r>
              <a:rPr lang="ko-KR" altLang="en-US" dirty="0" err="1"/>
              <a:t>덜어드리기</a:t>
            </a:r>
            <a:r>
              <a:rPr lang="ko-KR" altLang="en-US" dirty="0"/>
              <a:t> 위해 기술적으로는 이미 거의 구현 마무리 단계라고 말씀드리고 싶습니다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보시는 건 실제 </a:t>
            </a:r>
            <a:r>
              <a:rPr lang="ko-KR" altLang="en-US" dirty="0" err="1"/>
              <a:t>개발화면인데</a:t>
            </a:r>
            <a:r>
              <a:rPr lang="en-US" altLang="ko-KR" dirty="0"/>
              <a:t>, </a:t>
            </a:r>
            <a:r>
              <a:rPr lang="ko-KR" altLang="en-US" dirty="0"/>
              <a:t>화면 민구의 방에서 민구</a:t>
            </a:r>
            <a:r>
              <a:rPr lang="en-US" altLang="ko-KR" dirty="0"/>
              <a:t>/</a:t>
            </a:r>
            <a:r>
              <a:rPr lang="ko-KR" altLang="en-US" dirty="0"/>
              <a:t>완수가 뛰어다니고 있죠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벽에 </a:t>
            </a:r>
            <a:r>
              <a:rPr lang="en-US" altLang="ko-KR" dirty="0"/>
              <a:t>IPFS </a:t>
            </a:r>
            <a:r>
              <a:rPr lang="ko-KR" altLang="en-US" dirty="0"/>
              <a:t>이미지 서버에 올린 티켓이 걸려있고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전시물 배치해서 밑에 반짝 </a:t>
            </a:r>
            <a:r>
              <a:rPr lang="ko-KR" altLang="en-US" dirty="0" err="1"/>
              <a:t>거리고</a:t>
            </a:r>
            <a:r>
              <a:rPr lang="ko-KR" altLang="en-US" dirty="0"/>
              <a:t> 아 저거 레어 포토티켓이라 저렇습니다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색상 바꿀 수 있어요</a:t>
            </a:r>
            <a:r>
              <a:rPr lang="en-US" altLang="ko-KR" dirty="0"/>
              <a:t>. </a:t>
            </a:r>
            <a:r>
              <a:rPr lang="ko-KR" altLang="en-US" dirty="0" err="1"/>
              <a:t>레어도에</a:t>
            </a:r>
            <a:r>
              <a:rPr lang="ko-KR" altLang="en-US" dirty="0"/>
              <a:t> 따라 같은 </a:t>
            </a:r>
            <a:r>
              <a:rPr lang="ko-KR" altLang="en-US" dirty="0" err="1"/>
              <a:t>티켓이어도</a:t>
            </a:r>
            <a:r>
              <a:rPr lang="ko-KR" altLang="en-US" dirty="0"/>
              <a:t> 주황 파랑 초록 등으로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살짝이지만</a:t>
            </a:r>
            <a:r>
              <a:rPr lang="ko-KR" altLang="en-US" dirty="0"/>
              <a:t> 채팅도 나오고</a:t>
            </a:r>
            <a:r>
              <a:rPr lang="en-US" altLang="ko-KR" dirty="0"/>
              <a:t>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여기서는 안 나오지만 마우스로 카메라 구도나 시야도 </a:t>
            </a:r>
            <a:r>
              <a:rPr lang="ko-KR" altLang="en-US" dirty="0" err="1"/>
              <a:t>바꿀수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흔히들 말하는 </a:t>
            </a:r>
            <a:r>
              <a:rPr lang="ko-KR" altLang="en-US" dirty="0" err="1"/>
              <a:t>갓겜의</a:t>
            </a:r>
            <a:r>
              <a:rPr lang="ko-KR" altLang="en-US" dirty="0"/>
              <a:t> 조건 점프까지 </a:t>
            </a:r>
            <a:r>
              <a:rPr lang="ko-KR" altLang="en-US" dirty="0" err="1"/>
              <a:t>구현되어있습니다</a:t>
            </a:r>
            <a:r>
              <a:rPr lang="en-US" altLang="ko-KR" dirty="0"/>
              <a:t>. </a:t>
            </a:r>
            <a:r>
              <a:rPr lang="ko-KR" altLang="en-US" dirty="0" err="1"/>
              <a:t>쉬프트</a:t>
            </a:r>
            <a:r>
              <a:rPr lang="ko-KR" altLang="en-US" dirty="0"/>
              <a:t> 누르면 걸어요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그러니까 </a:t>
            </a:r>
            <a:r>
              <a:rPr lang="ko-KR" altLang="en-US" dirty="0" err="1"/>
              <a:t>여기서부터는</a:t>
            </a:r>
            <a:r>
              <a:rPr lang="ko-KR" altLang="en-US" dirty="0"/>
              <a:t> 어떻게 꾸밀지 </a:t>
            </a:r>
            <a:r>
              <a:rPr lang="ko-KR" altLang="en-US" dirty="0" err="1"/>
              <a:t>인데요</a:t>
            </a:r>
            <a:r>
              <a:rPr lang="en-US" altLang="ko-KR" dirty="0"/>
              <a:t>. </a:t>
            </a:r>
            <a:r>
              <a:rPr lang="ko-KR" altLang="en-US" dirty="0"/>
              <a:t>이 부분은 </a:t>
            </a:r>
            <a:r>
              <a:rPr lang="en-US" altLang="ko-KR" dirty="0"/>
              <a:t>3</a:t>
            </a:r>
            <a:r>
              <a:rPr lang="ko-KR" altLang="en-US" dirty="0"/>
              <a:t>주 후에 뵙겠습니다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31760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전시관을 확장해 로비를 만들고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NFT </a:t>
            </a:r>
            <a:r>
              <a:rPr lang="ko-KR" altLang="en-US" dirty="0"/>
              <a:t>소지를 출입조건으로 하면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 커뮤니티의 완성입니다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10136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높은 장벽을 가진 </a:t>
            </a:r>
            <a:r>
              <a:rPr lang="en-US" altLang="ko-KR" dirty="0"/>
              <a:t>NFT </a:t>
            </a:r>
            <a:r>
              <a:rPr lang="ko-KR" altLang="en-US" dirty="0"/>
              <a:t>거래를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구매자의 특징입니다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블록체인 거래는 특히 탈중앙화를 추구할 경우</a:t>
            </a:r>
            <a:r>
              <a:rPr lang="en-US" altLang="ko-KR" dirty="0"/>
              <a:t>, </a:t>
            </a:r>
            <a:r>
              <a:rPr lang="ko-KR" altLang="en-US" dirty="0"/>
              <a:t>높은 장벽을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첫 결제가 그런데</a:t>
            </a:r>
            <a:r>
              <a:rPr lang="en-US" altLang="ko-KR" dirty="0"/>
              <a:t>, </a:t>
            </a:r>
            <a:r>
              <a:rPr lang="ko-KR" altLang="en-US" dirty="0"/>
              <a:t>많은 분들이 코인이나 </a:t>
            </a:r>
            <a:r>
              <a:rPr lang="ko-KR" altLang="en-US" dirty="0" err="1"/>
              <a:t>이더는</a:t>
            </a:r>
            <a:r>
              <a:rPr lang="ko-KR" altLang="en-US" dirty="0"/>
              <a:t> 커녕</a:t>
            </a:r>
            <a:endParaRPr lang="en-US" altLang="ko-KR" dirty="0"/>
          </a:p>
          <a:p>
            <a:r>
              <a:rPr lang="ko-KR" altLang="en-US" dirty="0"/>
              <a:t>지갑도 가지고 있지 않은 상황이시기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메타마스크 같은 지갑 관리 및 결제 모듈 설치가 필요하게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그렇게 </a:t>
            </a:r>
            <a:r>
              <a:rPr lang="ko-KR" altLang="en-US" dirty="0" err="1"/>
              <a:t>엑티브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설치급의 세팅을 해놓고 막상 거래하려고 해도 </a:t>
            </a:r>
            <a:endParaRPr lang="en-US" altLang="ko-KR" dirty="0"/>
          </a:p>
          <a:p>
            <a:r>
              <a:rPr lang="ko-KR" altLang="en-US" dirty="0"/>
              <a:t>구매자가 수수료를 내야한다고</a:t>
            </a:r>
            <a:r>
              <a:rPr lang="en-US" altLang="ko-KR" dirty="0"/>
              <a:t>? </a:t>
            </a:r>
            <a:r>
              <a:rPr lang="ko-KR" altLang="en-US" dirty="0"/>
              <a:t>같은 처음보는 문화에 당황하고 거부감을 가지기 쉽습니다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434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사소한 것으로 바꿔버릴 정도로 높은 구매욕구를 가지고 있는 고객층을 보유하고 있으며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높은 장벽</a:t>
            </a:r>
            <a:r>
              <a:rPr lang="en-US" altLang="ko-KR" dirty="0"/>
              <a:t>, </a:t>
            </a:r>
            <a:r>
              <a:rPr lang="ko-KR" altLang="en-US" dirty="0"/>
              <a:t>어색한 문화를 사소한 것으로 만들 수 있는 것은 무엇일까 라는 질문에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</a:t>
            </a:r>
            <a:r>
              <a:rPr lang="ko-KR" altLang="en-US" dirty="0" err="1"/>
              <a:t>오빠야를</a:t>
            </a:r>
            <a:r>
              <a:rPr lang="ko-KR" altLang="en-US" dirty="0"/>
              <a:t> 향한 빠심이나</a:t>
            </a:r>
            <a:r>
              <a:rPr lang="en-US" altLang="ko-KR" dirty="0"/>
              <a:t> </a:t>
            </a:r>
            <a:r>
              <a:rPr lang="ko-KR" altLang="en-US" dirty="0"/>
              <a:t>물건을 가지고 싶어하고 </a:t>
            </a:r>
            <a:r>
              <a:rPr lang="ko-KR" altLang="en-US" dirty="0" err="1"/>
              <a:t>최애를</a:t>
            </a:r>
            <a:r>
              <a:rPr lang="en-US" altLang="ko-KR" dirty="0"/>
              <a:t> </a:t>
            </a:r>
            <a:r>
              <a:rPr lang="ko-KR" altLang="en-US" dirty="0"/>
              <a:t>덕질하고 싶은 욕구를 가진 분들을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고객으로 삼으면 되지 않을까 하는 대답을 내놓았습니다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9688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기호품인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두번째로 물건의 가격입니다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티켓은 공연이나 콘서트</a:t>
            </a:r>
            <a:r>
              <a:rPr lang="en-US" altLang="ko-KR" dirty="0"/>
              <a:t>,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영화 등 카테고리에 따라 갈리긴 하지만</a:t>
            </a:r>
            <a:endParaRPr lang="en-US" altLang="ko-KR" dirty="0"/>
          </a:p>
          <a:p>
            <a:r>
              <a:rPr lang="ko-KR" altLang="en-US" dirty="0"/>
              <a:t>기본적인</a:t>
            </a:r>
            <a:r>
              <a:rPr lang="en-US" altLang="ko-KR" dirty="0"/>
              <a:t> </a:t>
            </a:r>
            <a:r>
              <a:rPr lang="ko-KR" altLang="en-US" dirty="0"/>
              <a:t>가격 규모가 </a:t>
            </a:r>
            <a:r>
              <a:rPr lang="en-US" altLang="ko-KR" dirty="0"/>
              <a:t>3</a:t>
            </a:r>
            <a:r>
              <a:rPr lang="ko-KR" altLang="en-US" dirty="0"/>
              <a:t>만원 </a:t>
            </a:r>
            <a:r>
              <a:rPr lang="en-US" altLang="ko-KR" dirty="0"/>
              <a:t>~ 30</a:t>
            </a:r>
            <a:r>
              <a:rPr lang="ko-KR" altLang="en-US" dirty="0"/>
              <a:t>만원 정도인 기호품입니다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성격과 규모상 일상생활에 영향을 미치거나 </a:t>
            </a:r>
            <a:endParaRPr lang="en-US" altLang="ko-KR" dirty="0"/>
          </a:p>
          <a:p>
            <a:r>
              <a:rPr lang="ko-KR" altLang="en-US" dirty="0"/>
              <a:t>부동산</a:t>
            </a:r>
            <a:r>
              <a:rPr lang="en-US" altLang="ko-KR" dirty="0"/>
              <a:t>, </a:t>
            </a:r>
            <a:r>
              <a:rPr lang="ko-KR" altLang="en-US" dirty="0"/>
              <a:t>차 구매 같이 인생을 바꾸는 거래도 아니고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덤으로 기호품이라 법적 규제 등에 흔들림이 적다</a:t>
            </a:r>
            <a:r>
              <a:rPr lang="en-US" altLang="ko-KR" dirty="0"/>
              <a:t>.</a:t>
            </a:r>
            <a:r>
              <a:rPr lang="ko-KR" altLang="en-US" dirty="0"/>
              <a:t>는 이점을 가지고 있다는 점에도 주목하였습니다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87931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티켓 판매 서비스를 만들겠다고 말씀 드렸는데요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1626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24400" y="6310376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43" y="147159"/>
            <a:ext cx="10168128" cy="732424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CA61F-2951-4FC8-8F0B-9AF72B336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3968" y="6234262"/>
            <a:ext cx="19907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4BBE63-CA6D-492F-BBED-975A6A52BA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3968" y="6234262"/>
            <a:ext cx="19907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798D6B4-DC1E-4745-9E7D-62D71276D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0496" y="6478418"/>
            <a:ext cx="2743200" cy="237549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2" r:id="rId3"/>
    <p:sldLayoutId id="2147483727" r:id="rId4"/>
    <p:sldLayoutId id="2147483736" r:id="rId5"/>
    <p:sldLayoutId id="2147483730" r:id="rId6"/>
    <p:sldLayoutId id="2147483731" r:id="rId7"/>
    <p:sldLayoutId id="2147483732" r:id="rId8"/>
    <p:sldLayoutId id="2147483725" r:id="rId9"/>
    <p:sldLayoutId id="2147483733" r:id="rId10"/>
    <p:sldLayoutId id="2147483734" r:id="rId11"/>
    <p:sldLayoutId id="2147483735" r:id="rId12"/>
    <p:sldLayoutId id="2147483726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28.png"/><Relationship Id="rId3" Type="http://schemas.openxmlformats.org/officeDocument/2006/relationships/image" Target="../media/image16.png"/><Relationship Id="rId21" Type="http://schemas.openxmlformats.org/officeDocument/2006/relationships/image" Target="../media/image3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4.png"/><Relationship Id="rId10" Type="http://schemas.openxmlformats.org/officeDocument/2006/relationships/image" Target="../media/image23.png"/><Relationship Id="rId19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3.png"/><Relationship Id="rId2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7.png"/><Relationship Id="rId2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pfs.io/ipfs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19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gif"/><Relationship Id="rId5" Type="http://schemas.openxmlformats.org/officeDocument/2006/relationships/image" Target="../media/image56.gif"/><Relationship Id="rId4" Type="http://schemas.openxmlformats.org/officeDocument/2006/relationships/image" Target="../media/image58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1.png"/><Relationship Id="rId7" Type="http://schemas.openxmlformats.org/officeDocument/2006/relationships/image" Target="../media/image7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33.pn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zeppelin.com/" TargetMode="External"/><Relationship Id="rId7" Type="http://schemas.openxmlformats.org/officeDocument/2006/relationships/hyperlink" Target="https://docs.unity3d.com/Manual/index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hn.github.io/tui.image-editor/latest/" TargetMode="External"/><Relationship Id="rId5" Type="http://schemas.openxmlformats.org/officeDocument/2006/relationships/hyperlink" Target="https://reactjs.org/docs/getting-started.html" TargetMode="External"/><Relationship Id="rId4" Type="http://schemas.openxmlformats.org/officeDocument/2006/relationships/hyperlink" Target="https://ko.docs.klaytn.com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50.jp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9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7CAEA6DA-D75D-40BF-879F-910BE018B278}"/>
              </a:ext>
            </a:extLst>
          </p:cNvPr>
          <p:cNvSpPr txBox="1">
            <a:spLocks/>
          </p:cNvSpPr>
          <p:nvPr/>
        </p:nvSpPr>
        <p:spPr>
          <a:xfrm>
            <a:off x="9622436" y="6092042"/>
            <a:ext cx="2569564" cy="651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Presented by 2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5A5D9F-0661-40A9-A97F-DBBA140BFDB4}"/>
              </a:ext>
            </a:extLst>
          </p:cNvPr>
          <p:cNvGrpSpPr/>
          <p:nvPr/>
        </p:nvGrpSpPr>
        <p:grpSpPr>
          <a:xfrm>
            <a:off x="4144594" y="3839154"/>
            <a:ext cx="3924329" cy="450288"/>
            <a:chOff x="4722867" y="3502152"/>
            <a:chExt cx="2746266" cy="372139"/>
          </a:xfrm>
        </p:grpSpPr>
        <p:sp>
          <p:nvSpPr>
            <p:cNvPr id="24" name="모서리가 둥근 직사각형 18">
              <a:extLst>
                <a:ext uri="{FF2B5EF4-FFF2-40B4-BE49-F238E27FC236}">
                  <a16:creationId xmlns:a16="http://schemas.microsoft.com/office/drawing/2014/main" id="{35BEB872-993E-486E-A9F1-85F3C4F63CAC}"/>
                </a:ext>
              </a:extLst>
            </p:cNvPr>
            <p:cNvSpPr/>
            <p:nvPr/>
          </p:nvSpPr>
          <p:spPr>
            <a:xfrm>
              <a:off x="4722867" y="3502152"/>
              <a:ext cx="2746266" cy="3721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8449E8-4578-404D-ADF4-3B527C66331F}"/>
                </a:ext>
              </a:extLst>
            </p:cNvPr>
            <p:cNvSpPr txBox="1"/>
            <p:nvPr/>
          </p:nvSpPr>
          <p:spPr>
            <a:xfrm>
              <a:off x="4766326" y="3548323"/>
              <a:ext cx="2659348" cy="27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블록체인 기반 고유 </a:t>
              </a:r>
              <a:r>
                <a:rPr lang="en-US" altLang="ko-KR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NFT </a:t>
              </a:r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티켓 거래 플랫폼</a:t>
              </a:r>
              <a:endPara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506BDA-F390-4E7D-890F-BACC3856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181" y="2598603"/>
            <a:ext cx="4281638" cy="7989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CB19F6-79E2-4477-9B8D-792881CD4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939" y="2568264"/>
            <a:ext cx="1049923" cy="10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305797" y="4267226"/>
            <a:ext cx="7580406" cy="1741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NFT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Ticket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줄임말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컨셉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사용하고 전시할 수 있는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NFT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티켓 서비스 플랫폼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</a:p>
          <a:p>
            <a:pPr marL="0" indent="0" algn="ctr" latinLnBrk="1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심볼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티켓형 사각형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 latinLnBrk="1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테마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Color]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파랑색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보라색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민트색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90727" y="1424883"/>
            <a:ext cx="8210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티켓</a:t>
            </a:r>
            <a:r>
              <a:rPr lang="en-US" altLang="ko-KR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i="1" dirty="0">
              <a:solidFill>
                <a:srgbClr val="5B5C9D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3171BB-D812-4653-8E32-A3F9622B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460" y="2076228"/>
            <a:ext cx="4281638" cy="7989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2BE11B-9A2D-467F-9271-1AD3BAAEE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092" y="1858327"/>
            <a:ext cx="2142333" cy="1256723"/>
          </a:xfrm>
          <a:prstGeom prst="rect">
            <a:avLst/>
          </a:prstGeom>
        </p:spPr>
      </p:pic>
      <p:sp>
        <p:nvSpPr>
          <p:cNvPr id="8" name="사각형: 둥근 모서리 13">
            <a:extLst>
              <a:ext uri="{FF2B5EF4-FFF2-40B4-BE49-F238E27FC236}">
                <a16:creationId xmlns:a16="http://schemas.microsoft.com/office/drawing/2014/main" id="{991DFF80-237C-4833-9F19-9AEC6D9A1B04}"/>
              </a:ext>
            </a:extLst>
          </p:cNvPr>
          <p:cNvSpPr/>
          <p:nvPr/>
        </p:nvSpPr>
        <p:spPr>
          <a:xfrm>
            <a:off x="2989519" y="3301177"/>
            <a:ext cx="6212962" cy="68160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https://nfticket.plus</a:t>
            </a:r>
            <a:endParaRPr lang="en-US" altLang="ko-KR" sz="3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A7454C-6FBA-45BE-8BE1-D55A02B3E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254" y="3346388"/>
            <a:ext cx="591185" cy="5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서비스 소개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81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Before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EB0EA5-CBCB-476C-A2C9-1352BBE5E870}"/>
              </a:ext>
            </a:extLst>
          </p:cNvPr>
          <p:cNvSpPr/>
          <p:nvPr/>
        </p:nvSpPr>
        <p:spPr>
          <a:xfrm>
            <a:off x="8272306" y="4590099"/>
            <a:ext cx="2566655" cy="134300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788A3E-0602-4352-9387-F98C689BF58B}"/>
              </a:ext>
            </a:extLst>
          </p:cNvPr>
          <p:cNvSpPr/>
          <p:nvPr/>
        </p:nvSpPr>
        <p:spPr>
          <a:xfrm>
            <a:off x="5604473" y="4591241"/>
            <a:ext cx="1426401" cy="1346538"/>
          </a:xfrm>
          <a:prstGeom prst="roundRect">
            <a:avLst/>
          </a:prstGeom>
          <a:noFill/>
          <a:ln w="28575">
            <a:solidFill>
              <a:srgbClr val="808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B72E23-29DB-49BD-B39D-E3FF1E65A81C}"/>
              </a:ext>
            </a:extLst>
          </p:cNvPr>
          <p:cNvSpPr/>
          <p:nvPr/>
        </p:nvSpPr>
        <p:spPr>
          <a:xfrm>
            <a:off x="5827821" y="4354050"/>
            <a:ext cx="981332" cy="236049"/>
          </a:xfrm>
          <a:prstGeom prst="rect">
            <a:avLst/>
          </a:prstGeom>
          <a:solidFill>
            <a:srgbClr val="808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41B7CEB-B6FC-4164-B037-0292019D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412" y="4672974"/>
            <a:ext cx="841971" cy="84197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50D3877-0FA7-4413-B113-C1EFBDD60997}"/>
              </a:ext>
            </a:extLst>
          </p:cNvPr>
          <p:cNvSpPr txBox="1"/>
          <p:nvPr/>
        </p:nvSpPr>
        <p:spPr>
          <a:xfrm>
            <a:off x="8473012" y="5430015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Maria DB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77D2C21-A8AF-48B3-BAF9-1E146459D425}"/>
              </a:ext>
            </a:extLst>
          </p:cNvPr>
          <p:cNvGrpSpPr/>
          <p:nvPr/>
        </p:nvGrpSpPr>
        <p:grpSpPr>
          <a:xfrm>
            <a:off x="4551142" y="5084105"/>
            <a:ext cx="440683" cy="102949"/>
            <a:chOff x="3876611" y="2457668"/>
            <a:chExt cx="682706" cy="95484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54CEC6E-EFDC-4312-80EE-54C096DF1E03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FE7F546-8999-49DF-9C95-8A55DCF84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8781248-98A9-40A3-AFEF-0E93CBF28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621" y="4846336"/>
            <a:ext cx="550673" cy="50976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8C7151F-5100-4EDB-A3D6-F1B18E88D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568" y="4788088"/>
            <a:ext cx="677079" cy="6770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6B0E1E0-D0BC-4C06-B1D7-E5B084A0D305}"/>
              </a:ext>
            </a:extLst>
          </p:cNvPr>
          <p:cNvSpPr txBox="1"/>
          <p:nvPr/>
        </p:nvSpPr>
        <p:spPr>
          <a:xfrm>
            <a:off x="9580308" y="5486769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IPFS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530309F-5F23-4539-8E65-A456575EAFD9}"/>
              </a:ext>
            </a:extLst>
          </p:cNvPr>
          <p:cNvSpPr/>
          <p:nvPr/>
        </p:nvSpPr>
        <p:spPr>
          <a:xfrm>
            <a:off x="1666798" y="1671791"/>
            <a:ext cx="2542223" cy="4177836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3CB02D-F73E-48C6-8197-E55CD9A7868F}"/>
              </a:ext>
            </a:extLst>
          </p:cNvPr>
          <p:cNvSpPr/>
          <p:nvPr/>
        </p:nvSpPr>
        <p:spPr>
          <a:xfrm>
            <a:off x="2009438" y="1452551"/>
            <a:ext cx="1403951" cy="239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BB7AD0A-DD3A-4E9F-BEE8-0738390ED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688" y="3829200"/>
            <a:ext cx="1516998" cy="2395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D1A4596-A61D-4C51-AFBF-2EB0BB571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255" y="2687382"/>
            <a:ext cx="650541" cy="6505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AC89D69-2403-442B-9064-284B40CC0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052" y="2641299"/>
            <a:ext cx="718327" cy="71832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1056941-E630-4FAA-85CF-7882D9B4A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5972" y="1730775"/>
            <a:ext cx="704286" cy="70428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F49A7E1-91DA-4178-8FB4-61F8AE222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7391" y="2751076"/>
            <a:ext cx="627117" cy="49877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99BD626-455E-472F-AD53-4073C60D46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4376" y="4593630"/>
            <a:ext cx="515755" cy="5157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1E8328-9FE6-4527-B048-A8BCB450DB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8275" y="4593630"/>
            <a:ext cx="523220" cy="52322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917BE59-7816-4E46-8FCB-056F3A1414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385" y="4652429"/>
            <a:ext cx="804317" cy="33513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104386-DF2A-41D0-9FCB-9196E06CA755}"/>
              </a:ext>
            </a:extLst>
          </p:cNvPr>
          <p:cNvSpPr txBox="1"/>
          <p:nvPr/>
        </p:nvSpPr>
        <p:spPr>
          <a:xfrm>
            <a:off x="1858753" y="3289525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A58D0D-D5EB-441A-A22F-923870888094}"/>
              </a:ext>
            </a:extLst>
          </p:cNvPr>
          <p:cNvSpPr txBox="1"/>
          <p:nvPr/>
        </p:nvSpPr>
        <p:spPr>
          <a:xfrm>
            <a:off x="2635231" y="3289525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Redux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9973C-7106-4A62-A80A-203C363C522A}"/>
              </a:ext>
            </a:extLst>
          </p:cNvPr>
          <p:cNvSpPr txBox="1"/>
          <p:nvPr/>
        </p:nvSpPr>
        <p:spPr>
          <a:xfrm>
            <a:off x="3384635" y="3289525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7CF36F-F75C-4C74-BBC9-048E44BE5427}"/>
              </a:ext>
            </a:extLst>
          </p:cNvPr>
          <p:cNvSpPr txBox="1"/>
          <p:nvPr/>
        </p:nvSpPr>
        <p:spPr>
          <a:xfrm>
            <a:off x="2339264" y="4186350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Editor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43187-4D7E-4FD7-A1FB-640037017890}"/>
              </a:ext>
            </a:extLst>
          </p:cNvPr>
          <p:cNvSpPr txBox="1"/>
          <p:nvPr/>
        </p:nvSpPr>
        <p:spPr>
          <a:xfrm>
            <a:off x="2239374" y="5178489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97CFFC-629F-4DC0-8DDF-BCA3A1FAFEFA}"/>
              </a:ext>
            </a:extLst>
          </p:cNvPr>
          <p:cNvSpPr txBox="1"/>
          <p:nvPr/>
        </p:nvSpPr>
        <p:spPr>
          <a:xfrm>
            <a:off x="1457440" y="5178489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5FCCD0-5079-4321-89C1-9809DD8BEBDA}"/>
              </a:ext>
            </a:extLst>
          </p:cNvPr>
          <p:cNvSpPr txBox="1"/>
          <p:nvPr/>
        </p:nvSpPr>
        <p:spPr>
          <a:xfrm>
            <a:off x="2240638" y="2422516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3.0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49B3668-4775-42F9-84EC-8D58B5BE1182}"/>
              </a:ext>
            </a:extLst>
          </p:cNvPr>
          <p:cNvSpPr txBox="1"/>
          <p:nvPr/>
        </p:nvSpPr>
        <p:spPr>
          <a:xfrm>
            <a:off x="5759632" y="5437907"/>
            <a:ext cx="1072849" cy="31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Node.js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46BCB2-A40F-4A0A-B4EC-9DBE0AFC9F84}"/>
              </a:ext>
            </a:extLst>
          </p:cNvPr>
          <p:cNvSpPr/>
          <p:nvPr/>
        </p:nvSpPr>
        <p:spPr>
          <a:xfrm>
            <a:off x="5059784" y="1563383"/>
            <a:ext cx="2564978" cy="2516738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9AA5C22-EEF3-453F-A7AC-827F1043EAF2}"/>
              </a:ext>
            </a:extLst>
          </p:cNvPr>
          <p:cNvSpPr/>
          <p:nvPr/>
        </p:nvSpPr>
        <p:spPr>
          <a:xfrm>
            <a:off x="5404276" y="1318284"/>
            <a:ext cx="1403951" cy="239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61918EA-8A05-4CE7-8DCF-BE54E15203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2480" y="1677187"/>
            <a:ext cx="669572" cy="66957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6E88EAF-B83F-4593-9781-743191B8F6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2256" y="1649967"/>
            <a:ext cx="741194" cy="74119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624BCCB-E998-416E-AACE-8902440D4B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76478" y="2759421"/>
            <a:ext cx="520058" cy="55949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E7570D0-C0E9-4239-BF38-44735A3DEFEF}"/>
              </a:ext>
            </a:extLst>
          </p:cNvPr>
          <p:cNvSpPr txBox="1"/>
          <p:nvPr/>
        </p:nvSpPr>
        <p:spPr>
          <a:xfrm>
            <a:off x="6230219" y="2340125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ERC-721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EC9455-9915-49D9-B25A-7FDA818F6EC8}"/>
              </a:ext>
            </a:extLst>
          </p:cNvPr>
          <p:cNvSpPr txBox="1"/>
          <p:nvPr/>
        </p:nvSpPr>
        <p:spPr>
          <a:xfrm>
            <a:off x="6149362" y="3401114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MetaMask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5EA5F6-8B63-4CB3-B226-FEF4E7F7A5B5}"/>
              </a:ext>
            </a:extLst>
          </p:cNvPr>
          <p:cNvSpPr txBox="1"/>
          <p:nvPr/>
        </p:nvSpPr>
        <p:spPr>
          <a:xfrm>
            <a:off x="5061232" y="2317002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E524BF3-8B5F-4DD3-980B-83D9FBB1D34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2720" y="2797521"/>
            <a:ext cx="342656" cy="55949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E1068E4-DB9B-4CA5-8C51-3E7FA5D689C5}"/>
              </a:ext>
            </a:extLst>
          </p:cNvPr>
          <p:cNvSpPr txBox="1"/>
          <p:nvPr/>
        </p:nvSpPr>
        <p:spPr>
          <a:xfrm>
            <a:off x="5209371" y="3322895"/>
            <a:ext cx="114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Ropsten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ethereum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7212295-EDC0-4420-A175-01853A104BAB}"/>
              </a:ext>
            </a:extLst>
          </p:cNvPr>
          <p:cNvSpPr/>
          <p:nvPr/>
        </p:nvSpPr>
        <p:spPr>
          <a:xfrm>
            <a:off x="8483895" y="1563383"/>
            <a:ext cx="2323899" cy="2508379"/>
          </a:xfrm>
          <a:prstGeom prst="roundRect">
            <a:avLst/>
          </a:prstGeom>
          <a:noFill/>
          <a:ln w="28575">
            <a:solidFill>
              <a:srgbClr val="008F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44182A-BE6A-4557-A275-BE659D4FFFEB}"/>
              </a:ext>
            </a:extLst>
          </p:cNvPr>
          <p:cNvSpPr/>
          <p:nvPr/>
        </p:nvSpPr>
        <p:spPr>
          <a:xfrm>
            <a:off x="8861545" y="1317353"/>
            <a:ext cx="1403951" cy="239526"/>
          </a:xfrm>
          <a:prstGeom prst="rect">
            <a:avLst/>
          </a:prstGeom>
          <a:solidFill>
            <a:srgbClr val="008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Tools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5B87FB42-832B-4DF8-8E12-288DA880F9C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11516" y="2823756"/>
            <a:ext cx="760883" cy="76989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DBD75B7-8F89-41A2-AFE0-C041F098A8BD}"/>
              </a:ext>
            </a:extLst>
          </p:cNvPr>
          <p:cNvSpPr txBox="1"/>
          <p:nvPr/>
        </p:nvSpPr>
        <p:spPr>
          <a:xfrm>
            <a:off x="9621138" y="3578610"/>
            <a:ext cx="1154926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Jira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DA28232-4366-43E5-8FAF-FDCADB48A36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69349" y="1773844"/>
            <a:ext cx="745342" cy="74534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C425726D-3246-4049-8A70-BB922624F9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25056" y="2762850"/>
            <a:ext cx="1284255" cy="85617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DE962C-2096-4EDE-8A8E-0980837ABF3A}"/>
              </a:ext>
            </a:extLst>
          </p:cNvPr>
          <p:cNvSpPr txBox="1"/>
          <p:nvPr/>
        </p:nvSpPr>
        <p:spPr>
          <a:xfrm>
            <a:off x="8550268" y="3578610"/>
            <a:ext cx="115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Adobe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65ED56E-E369-439A-90CD-4EB66CBC08C7}"/>
              </a:ext>
            </a:extLst>
          </p:cNvPr>
          <p:cNvSpPr txBox="1"/>
          <p:nvPr/>
        </p:nvSpPr>
        <p:spPr>
          <a:xfrm>
            <a:off x="8550268" y="2534802"/>
            <a:ext cx="115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Figma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A146891-F1AC-443E-9F83-A2A15B6CE6A6}"/>
              </a:ext>
            </a:extLst>
          </p:cNvPr>
          <p:cNvGrpSpPr/>
          <p:nvPr/>
        </p:nvGrpSpPr>
        <p:grpSpPr>
          <a:xfrm>
            <a:off x="7579207" y="5217101"/>
            <a:ext cx="440683" cy="102949"/>
            <a:chOff x="3876611" y="2457668"/>
            <a:chExt cx="682706" cy="95484"/>
          </a:xfrm>
        </p:grpSpPr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FC21ED0E-0CBA-47BF-9C47-A26FBE1E5554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4DA15071-6747-4E45-8B4E-4DBD640F9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26834D7-B4C2-4BCE-AD98-741C18B7E9D5}"/>
              </a:ext>
            </a:extLst>
          </p:cNvPr>
          <p:cNvGrpSpPr/>
          <p:nvPr/>
        </p:nvGrpSpPr>
        <p:grpSpPr>
          <a:xfrm>
            <a:off x="4414061" y="2842579"/>
            <a:ext cx="440683" cy="102949"/>
            <a:chOff x="3876611" y="2457668"/>
            <a:chExt cx="682706" cy="95484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26267A57-68BE-4757-B84B-9EBE73AAE857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9264667-C0D1-4514-AACF-B08A3C227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158B185-D1EF-43BF-B664-4CB4A3C98434}"/>
              </a:ext>
            </a:extLst>
          </p:cNvPr>
          <p:cNvSpPr txBox="1"/>
          <p:nvPr/>
        </p:nvSpPr>
        <p:spPr>
          <a:xfrm>
            <a:off x="3009907" y="5178489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8A0C09-91AA-4CE4-A632-4670ED9E4532}"/>
              </a:ext>
            </a:extLst>
          </p:cNvPr>
          <p:cNvGrpSpPr/>
          <p:nvPr/>
        </p:nvGrpSpPr>
        <p:grpSpPr>
          <a:xfrm>
            <a:off x="4431569" y="5566425"/>
            <a:ext cx="1411035" cy="635740"/>
            <a:chOff x="10491647" y="598972"/>
            <a:chExt cx="1411035" cy="63574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6B4BF7-8D6C-445D-B94F-C5FCAE31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491647" y="598972"/>
              <a:ext cx="524983" cy="63574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6E27F21-D40D-4A12-8C1A-F555FAE8B6F4}"/>
                </a:ext>
              </a:extLst>
            </p:cNvPr>
            <p:cNvSpPr txBox="1"/>
            <p:nvPr/>
          </p:nvSpPr>
          <p:spPr>
            <a:xfrm>
              <a:off x="10572399" y="881378"/>
              <a:ext cx="1330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Feat. EC2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04CBA4-7104-4F17-9E7E-282ABC4EC7F8}"/>
              </a:ext>
            </a:extLst>
          </p:cNvPr>
          <p:cNvSpPr/>
          <p:nvPr/>
        </p:nvSpPr>
        <p:spPr>
          <a:xfrm>
            <a:off x="8441768" y="4351715"/>
            <a:ext cx="1047408" cy="2404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5C4EC6-48A3-4B19-AAD2-B210573B01DC}"/>
              </a:ext>
            </a:extLst>
          </p:cNvPr>
          <p:cNvSpPr txBox="1"/>
          <p:nvPr/>
        </p:nvSpPr>
        <p:spPr>
          <a:xfrm>
            <a:off x="9550462" y="2493900"/>
            <a:ext cx="1174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Docker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F00CD91-8EBA-4B7A-95A6-5307315E79C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51667" y="1813566"/>
            <a:ext cx="1430880" cy="7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8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After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EB0EA5-CBCB-476C-A2C9-1352BBE5E870}"/>
              </a:ext>
            </a:extLst>
          </p:cNvPr>
          <p:cNvSpPr/>
          <p:nvPr/>
        </p:nvSpPr>
        <p:spPr>
          <a:xfrm>
            <a:off x="8272306" y="4590099"/>
            <a:ext cx="2566655" cy="134300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788A3E-0602-4352-9387-F98C689BF58B}"/>
              </a:ext>
            </a:extLst>
          </p:cNvPr>
          <p:cNvSpPr/>
          <p:nvPr/>
        </p:nvSpPr>
        <p:spPr>
          <a:xfrm>
            <a:off x="5197256" y="4146829"/>
            <a:ext cx="2194554" cy="1790950"/>
          </a:xfrm>
          <a:prstGeom prst="roundRect">
            <a:avLst/>
          </a:prstGeom>
          <a:noFill/>
          <a:ln w="28575">
            <a:solidFill>
              <a:srgbClr val="808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B72E23-29DB-49BD-B39D-E3FF1E65A81C}"/>
              </a:ext>
            </a:extLst>
          </p:cNvPr>
          <p:cNvSpPr/>
          <p:nvPr/>
        </p:nvSpPr>
        <p:spPr>
          <a:xfrm>
            <a:off x="5479952" y="3873114"/>
            <a:ext cx="1467424" cy="259787"/>
          </a:xfrm>
          <a:prstGeom prst="rect">
            <a:avLst/>
          </a:prstGeom>
          <a:solidFill>
            <a:srgbClr val="808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B10037-28D8-4A55-B05F-B67E661DEA5C}"/>
              </a:ext>
            </a:extLst>
          </p:cNvPr>
          <p:cNvSpPr/>
          <p:nvPr/>
        </p:nvSpPr>
        <p:spPr>
          <a:xfrm>
            <a:off x="8441768" y="4351715"/>
            <a:ext cx="1047408" cy="2404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41B7CEB-B6FC-4164-B037-0292019D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412" y="4672974"/>
            <a:ext cx="841971" cy="84197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50D3877-0FA7-4413-B113-C1EFBDD60997}"/>
              </a:ext>
            </a:extLst>
          </p:cNvPr>
          <p:cNvSpPr txBox="1"/>
          <p:nvPr/>
        </p:nvSpPr>
        <p:spPr>
          <a:xfrm>
            <a:off x="8473012" y="5430015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Maria DB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77D2C21-A8AF-48B3-BAF9-1E146459D425}"/>
              </a:ext>
            </a:extLst>
          </p:cNvPr>
          <p:cNvGrpSpPr/>
          <p:nvPr/>
        </p:nvGrpSpPr>
        <p:grpSpPr>
          <a:xfrm>
            <a:off x="4414061" y="5084105"/>
            <a:ext cx="440683" cy="102949"/>
            <a:chOff x="3876611" y="2457668"/>
            <a:chExt cx="682706" cy="95484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54CEC6E-EFDC-4312-80EE-54C096DF1E03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FE7F546-8999-49DF-9C95-8A55DCF84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68C7151F-5100-4EDB-A3D6-F1B18E88D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568" y="4788088"/>
            <a:ext cx="677079" cy="6770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6B0E1E0-D0BC-4C06-B1D7-E5B084A0D305}"/>
              </a:ext>
            </a:extLst>
          </p:cNvPr>
          <p:cNvSpPr txBox="1"/>
          <p:nvPr/>
        </p:nvSpPr>
        <p:spPr>
          <a:xfrm>
            <a:off x="9580308" y="5486769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IPFS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530309F-5F23-4539-8E65-A456575EAFD9}"/>
              </a:ext>
            </a:extLst>
          </p:cNvPr>
          <p:cNvSpPr/>
          <p:nvPr/>
        </p:nvSpPr>
        <p:spPr>
          <a:xfrm>
            <a:off x="1666798" y="1671791"/>
            <a:ext cx="2542223" cy="4177836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3CB02D-F73E-48C6-8197-E55CD9A7868F}"/>
              </a:ext>
            </a:extLst>
          </p:cNvPr>
          <p:cNvSpPr/>
          <p:nvPr/>
        </p:nvSpPr>
        <p:spPr>
          <a:xfrm>
            <a:off x="2009438" y="1452551"/>
            <a:ext cx="1403951" cy="239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BB7AD0A-DD3A-4E9F-BEE8-0738390ED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688" y="3829200"/>
            <a:ext cx="1516998" cy="2395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D1A4596-A61D-4C51-AFBF-2EB0BB571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255" y="2687382"/>
            <a:ext cx="650541" cy="6505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AC89D69-2403-442B-9064-284B40CC0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052" y="2641299"/>
            <a:ext cx="718327" cy="71832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1056941-E630-4FAA-85CF-7882D9B4A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972" y="1730775"/>
            <a:ext cx="704286" cy="70428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F49A7E1-91DA-4178-8FB4-61F8AE222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7391" y="2751076"/>
            <a:ext cx="627117" cy="49877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99BD626-455E-472F-AD53-4073C60D46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4376" y="4593630"/>
            <a:ext cx="515755" cy="5157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1E8328-9FE6-4527-B048-A8BCB450DB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8275" y="4593630"/>
            <a:ext cx="523220" cy="52322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917BE59-7816-4E46-8FCB-056F3A1414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1385" y="4652429"/>
            <a:ext cx="804317" cy="33513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104386-DF2A-41D0-9FCB-9196E06CA755}"/>
              </a:ext>
            </a:extLst>
          </p:cNvPr>
          <p:cNvSpPr txBox="1"/>
          <p:nvPr/>
        </p:nvSpPr>
        <p:spPr>
          <a:xfrm>
            <a:off x="1858753" y="3289525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A58D0D-D5EB-441A-A22F-923870888094}"/>
              </a:ext>
            </a:extLst>
          </p:cNvPr>
          <p:cNvSpPr txBox="1"/>
          <p:nvPr/>
        </p:nvSpPr>
        <p:spPr>
          <a:xfrm>
            <a:off x="2635231" y="3289525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Redux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9973C-7106-4A62-A80A-203C363C522A}"/>
              </a:ext>
            </a:extLst>
          </p:cNvPr>
          <p:cNvSpPr txBox="1"/>
          <p:nvPr/>
        </p:nvSpPr>
        <p:spPr>
          <a:xfrm>
            <a:off x="3384635" y="3289525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7CF36F-F75C-4C74-BBC9-048E44BE5427}"/>
              </a:ext>
            </a:extLst>
          </p:cNvPr>
          <p:cNvSpPr txBox="1"/>
          <p:nvPr/>
        </p:nvSpPr>
        <p:spPr>
          <a:xfrm>
            <a:off x="2339264" y="4186350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Editor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43187-4D7E-4FD7-A1FB-640037017890}"/>
              </a:ext>
            </a:extLst>
          </p:cNvPr>
          <p:cNvSpPr txBox="1"/>
          <p:nvPr/>
        </p:nvSpPr>
        <p:spPr>
          <a:xfrm>
            <a:off x="2239374" y="5178489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97CFFC-629F-4DC0-8DDF-BCA3A1FAFEFA}"/>
              </a:ext>
            </a:extLst>
          </p:cNvPr>
          <p:cNvSpPr txBox="1"/>
          <p:nvPr/>
        </p:nvSpPr>
        <p:spPr>
          <a:xfrm>
            <a:off x="1457440" y="5178489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5FCCD0-5079-4321-89C1-9809DD8BEBDA}"/>
              </a:ext>
            </a:extLst>
          </p:cNvPr>
          <p:cNvSpPr txBox="1"/>
          <p:nvPr/>
        </p:nvSpPr>
        <p:spPr>
          <a:xfrm>
            <a:off x="2240638" y="2422516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3.0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46BCB2-A40F-4A0A-B4EC-9DBE0AFC9F84}"/>
              </a:ext>
            </a:extLst>
          </p:cNvPr>
          <p:cNvSpPr/>
          <p:nvPr/>
        </p:nvSpPr>
        <p:spPr>
          <a:xfrm>
            <a:off x="5059784" y="1563383"/>
            <a:ext cx="2564978" cy="2180133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9AA5C22-EEF3-453F-A7AC-827F1043EAF2}"/>
              </a:ext>
            </a:extLst>
          </p:cNvPr>
          <p:cNvSpPr/>
          <p:nvPr/>
        </p:nvSpPr>
        <p:spPr>
          <a:xfrm>
            <a:off x="5404276" y="1318284"/>
            <a:ext cx="1403951" cy="239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61918EA-8A05-4CE7-8DCF-BE54E15203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2480" y="1677187"/>
            <a:ext cx="669572" cy="66957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624BCCB-E998-416E-AACE-8902440D4B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6113" y="2679908"/>
            <a:ext cx="520058" cy="55949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E7570D0-C0E9-4239-BF38-44735A3DEFEF}"/>
              </a:ext>
            </a:extLst>
          </p:cNvPr>
          <p:cNvSpPr txBox="1"/>
          <p:nvPr/>
        </p:nvSpPr>
        <p:spPr>
          <a:xfrm>
            <a:off x="6230219" y="2340125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ERC-721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EC9455-9915-49D9-B25A-7FDA818F6EC8}"/>
              </a:ext>
            </a:extLst>
          </p:cNvPr>
          <p:cNvSpPr txBox="1"/>
          <p:nvPr/>
        </p:nvSpPr>
        <p:spPr>
          <a:xfrm>
            <a:off x="6208997" y="3321601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MetaMask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1068E4-DB9B-4CA5-8C51-3E7FA5D689C5}"/>
              </a:ext>
            </a:extLst>
          </p:cNvPr>
          <p:cNvSpPr txBox="1"/>
          <p:nvPr/>
        </p:nvSpPr>
        <p:spPr>
          <a:xfrm>
            <a:off x="5209653" y="3158696"/>
            <a:ext cx="114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 Blockchain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7212295-EDC0-4420-A175-01853A104BAB}"/>
              </a:ext>
            </a:extLst>
          </p:cNvPr>
          <p:cNvSpPr/>
          <p:nvPr/>
        </p:nvSpPr>
        <p:spPr>
          <a:xfrm>
            <a:off x="8483895" y="1563383"/>
            <a:ext cx="2323899" cy="2508379"/>
          </a:xfrm>
          <a:prstGeom prst="roundRect">
            <a:avLst/>
          </a:prstGeom>
          <a:noFill/>
          <a:ln w="28575">
            <a:solidFill>
              <a:srgbClr val="008F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D44182A-BE6A-4557-A275-BE659D4FFFEB}"/>
              </a:ext>
            </a:extLst>
          </p:cNvPr>
          <p:cNvSpPr/>
          <p:nvPr/>
        </p:nvSpPr>
        <p:spPr>
          <a:xfrm>
            <a:off x="8861545" y="1317353"/>
            <a:ext cx="1403951" cy="239526"/>
          </a:xfrm>
          <a:prstGeom prst="rect">
            <a:avLst/>
          </a:prstGeom>
          <a:solidFill>
            <a:srgbClr val="008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Tools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9D7FE5-1A9D-4CFF-9314-1666C1C71C38}"/>
              </a:ext>
            </a:extLst>
          </p:cNvPr>
          <p:cNvSpPr txBox="1"/>
          <p:nvPr/>
        </p:nvSpPr>
        <p:spPr>
          <a:xfrm>
            <a:off x="9550462" y="2493900"/>
            <a:ext cx="1174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Docker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5B87FB42-832B-4DF8-8E12-288DA880F9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1516" y="2823756"/>
            <a:ext cx="760883" cy="76989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DBD75B7-8F89-41A2-AFE0-C041F098A8BD}"/>
              </a:ext>
            </a:extLst>
          </p:cNvPr>
          <p:cNvSpPr txBox="1"/>
          <p:nvPr/>
        </p:nvSpPr>
        <p:spPr>
          <a:xfrm>
            <a:off x="9621138" y="3578610"/>
            <a:ext cx="1154926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Jira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DA28232-4366-43E5-8FAF-FDCADB48A3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9349" y="1773844"/>
            <a:ext cx="745342" cy="745342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C425726D-3246-4049-8A70-BB922624F91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25056" y="2762850"/>
            <a:ext cx="1284255" cy="85617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DE962C-2096-4EDE-8A8E-0980837ABF3A}"/>
              </a:ext>
            </a:extLst>
          </p:cNvPr>
          <p:cNvSpPr txBox="1"/>
          <p:nvPr/>
        </p:nvSpPr>
        <p:spPr>
          <a:xfrm>
            <a:off x="8550268" y="3578610"/>
            <a:ext cx="115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Adobe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65ED56E-E369-439A-90CD-4EB66CBC08C7}"/>
              </a:ext>
            </a:extLst>
          </p:cNvPr>
          <p:cNvSpPr txBox="1"/>
          <p:nvPr/>
        </p:nvSpPr>
        <p:spPr>
          <a:xfrm>
            <a:off x="8550268" y="2534802"/>
            <a:ext cx="115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Figma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A146891-F1AC-443E-9F83-A2A15B6CE6A6}"/>
              </a:ext>
            </a:extLst>
          </p:cNvPr>
          <p:cNvGrpSpPr/>
          <p:nvPr/>
        </p:nvGrpSpPr>
        <p:grpSpPr>
          <a:xfrm>
            <a:off x="7708414" y="5217101"/>
            <a:ext cx="440683" cy="102949"/>
            <a:chOff x="3876611" y="2457668"/>
            <a:chExt cx="682706" cy="95484"/>
          </a:xfrm>
        </p:grpSpPr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FC21ED0E-0CBA-47BF-9C47-A26FBE1E5554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4DA15071-6747-4E45-8B4E-4DBD640F9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26834D7-B4C2-4BCE-AD98-741C18B7E9D5}"/>
              </a:ext>
            </a:extLst>
          </p:cNvPr>
          <p:cNvGrpSpPr/>
          <p:nvPr/>
        </p:nvGrpSpPr>
        <p:grpSpPr>
          <a:xfrm>
            <a:off x="4414061" y="2842579"/>
            <a:ext cx="440683" cy="102949"/>
            <a:chOff x="3876611" y="2457668"/>
            <a:chExt cx="682706" cy="95484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26267A57-68BE-4757-B84B-9EBE73AAE857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9264667-C0D1-4514-AACF-B08A3C227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158B185-D1EF-43BF-B664-4CB4A3C98434}"/>
              </a:ext>
            </a:extLst>
          </p:cNvPr>
          <p:cNvSpPr txBox="1"/>
          <p:nvPr/>
        </p:nvSpPr>
        <p:spPr>
          <a:xfrm>
            <a:off x="3009907" y="5178489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8A0C09-91AA-4CE4-A632-4670ED9E4532}"/>
              </a:ext>
            </a:extLst>
          </p:cNvPr>
          <p:cNvGrpSpPr/>
          <p:nvPr/>
        </p:nvGrpSpPr>
        <p:grpSpPr>
          <a:xfrm>
            <a:off x="4312301" y="5645937"/>
            <a:ext cx="1411035" cy="635740"/>
            <a:chOff x="10491647" y="598972"/>
            <a:chExt cx="1411035" cy="63574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6B4BF7-8D6C-445D-B94F-C5FCAE31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491647" y="598972"/>
              <a:ext cx="524983" cy="63574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6E27F21-D40D-4A12-8C1A-F555FAE8B6F4}"/>
                </a:ext>
              </a:extLst>
            </p:cNvPr>
            <p:cNvSpPr txBox="1"/>
            <p:nvPr/>
          </p:nvSpPr>
          <p:spPr>
            <a:xfrm>
              <a:off x="10572399" y="881378"/>
              <a:ext cx="1330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Feat. EC2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1DDE326-CAEB-4563-968A-75398B98284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44856" y="2598460"/>
            <a:ext cx="1277621" cy="6281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089EA8-7BCB-4193-B333-0C0DC18100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7251" y="4964120"/>
            <a:ext cx="780499" cy="7804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92CABD-82DB-449A-973A-A203531A4E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51667" y="1813566"/>
            <a:ext cx="1430880" cy="7819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BD0D60-DC06-4152-BB93-C131E4A914F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77777" y="4306913"/>
            <a:ext cx="1486020" cy="45098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E19AF5C-31E8-4C6C-AEC0-95F0C63A9A19}"/>
              </a:ext>
            </a:extLst>
          </p:cNvPr>
          <p:cNvSpPr txBox="1"/>
          <p:nvPr/>
        </p:nvSpPr>
        <p:spPr>
          <a:xfrm>
            <a:off x="5648466" y="4778769"/>
            <a:ext cx="1148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Express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2E4088-6993-4D19-A5D5-483ADFAEAF87}"/>
              </a:ext>
            </a:extLst>
          </p:cNvPr>
          <p:cNvSpPr txBox="1"/>
          <p:nvPr/>
        </p:nvSpPr>
        <p:spPr>
          <a:xfrm>
            <a:off x="6153820" y="5600734"/>
            <a:ext cx="1148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swagger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7E639DB-2673-484E-A4AA-F45F8191DF07}"/>
              </a:ext>
            </a:extLst>
          </p:cNvPr>
          <p:cNvSpPr txBox="1"/>
          <p:nvPr/>
        </p:nvSpPr>
        <p:spPr>
          <a:xfrm>
            <a:off x="5179838" y="5548587"/>
            <a:ext cx="1148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Prisma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3335D37-D4BB-4365-AC43-AD1BA086C5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68005" y="5084105"/>
            <a:ext cx="414444" cy="502356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D7C3B52-A4CB-4EB5-A46E-D3A58FBA753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02256" y="1649967"/>
            <a:ext cx="741194" cy="74119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E9191ED-F3C6-4580-873E-F6CDC34C03ED}"/>
              </a:ext>
            </a:extLst>
          </p:cNvPr>
          <p:cNvSpPr txBox="1"/>
          <p:nvPr/>
        </p:nvSpPr>
        <p:spPr>
          <a:xfrm>
            <a:off x="5061232" y="2317002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111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636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구성 환경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SSAFY BESU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4890A2E-9E36-4B00-8F18-033E02B0A4BA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환경에서 빠르게 프로젝트를 달성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143E4A58-0B10-459A-A4C7-2ADAF53B8F90}"/>
              </a:ext>
            </a:extLst>
          </p:cNvPr>
          <p:cNvSpPr/>
          <p:nvPr/>
        </p:nvSpPr>
        <p:spPr>
          <a:xfrm>
            <a:off x="1291635" y="3501970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제공자</a:t>
            </a:r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id="{44CD93ED-B8E1-45B4-A92C-34444CB36CDC}"/>
              </a:ext>
            </a:extLst>
          </p:cNvPr>
          <p:cNvSpPr/>
          <p:nvPr/>
        </p:nvSpPr>
        <p:spPr>
          <a:xfrm>
            <a:off x="2796433" y="3501970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 테스트용</a:t>
            </a:r>
          </a:p>
        </p:txBody>
      </p:sp>
      <p:sp>
        <p:nvSpPr>
          <p:cNvPr id="9" name="사각형: 둥근 모서리 11">
            <a:extLst>
              <a:ext uri="{FF2B5EF4-FFF2-40B4-BE49-F238E27FC236}">
                <a16:creationId xmlns:a16="http://schemas.microsoft.com/office/drawing/2014/main" id="{726573F8-6B3D-4C36-B428-01E93546406E}"/>
              </a:ext>
            </a:extLst>
          </p:cNvPr>
          <p:cNvSpPr/>
          <p:nvPr/>
        </p:nvSpPr>
        <p:spPr>
          <a:xfrm>
            <a:off x="6864001" y="3501970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특수목적용 설계</a:t>
            </a:r>
          </a:p>
        </p:txBody>
      </p:sp>
      <p:sp>
        <p:nvSpPr>
          <p:cNvPr id="10" name="사각형: 둥근 모서리 13">
            <a:extLst>
              <a:ext uri="{FF2B5EF4-FFF2-40B4-BE49-F238E27FC236}">
                <a16:creationId xmlns:a16="http://schemas.microsoft.com/office/drawing/2014/main" id="{D5221C44-0D13-48F4-822D-64C04B8A5575}"/>
              </a:ext>
            </a:extLst>
          </p:cNvPr>
          <p:cNvSpPr/>
          <p:nvPr/>
        </p:nvSpPr>
        <p:spPr>
          <a:xfrm>
            <a:off x="1291635" y="4214015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트랜잭션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</a:t>
            </a:r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DB2092B4-1653-4226-9461-716109686875}"/>
              </a:ext>
            </a:extLst>
          </p:cNvPr>
          <p:cNvSpPr/>
          <p:nvPr/>
        </p:nvSpPr>
        <p:spPr>
          <a:xfrm>
            <a:off x="2796433" y="4214015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매우 느림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사각형: 둥근 모서리 15">
            <a:extLst>
              <a:ext uri="{FF2B5EF4-FFF2-40B4-BE49-F238E27FC236}">
                <a16:creationId xmlns:a16="http://schemas.microsoft.com/office/drawing/2014/main" id="{2E3FA117-C89A-4C29-89A3-4B1AC602559A}"/>
              </a:ext>
            </a:extLst>
          </p:cNvPr>
          <p:cNvSpPr/>
          <p:nvPr/>
        </p:nvSpPr>
        <p:spPr>
          <a:xfrm>
            <a:off x="6864001" y="4214015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상대적으로 빠름</a:t>
            </a:r>
          </a:p>
        </p:txBody>
      </p:sp>
      <p:sp>
        <p:nvSpPr>
          <p:cNvPr id="16" name="사각형: 둥근 모서리 19">
            <a:extLst>
              <a:ext uri="{FF2B5EF4-FFF2-40B4-BE49-F238E27FC236}">
                <a16:creationId xmlns:a16="http://schemas.microsoft.com/office/drawing/2014/main" id="{7ADDB1B2-5C3F-4E0B-B34A-8148FCEEF163}"/>
              </a:ext>
            </a:extLst>
          </p:cNvPr>
          <p:cNvSpPr/>
          <p:nvPr/>
        </p:nvSpPr>
        <p:spPr>
          <a:xfrm>
            <a:off x="1291635" y="4932426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</a:t>
            </a:r>
          </a:p>
        </p:txBody>
      </p:sp>
      <p:sp>
        <p:nvSpPr>
          <p:cNvPr id="17" name="사각형: 둥근 모서리 20">
            <a:extLst>
              <a:ext uri="{FF2B5EF4-FFF2-40B4-BE49-F238E27FC236}">
                <a16:creationId xmlns:a16="http://schemas.microsoft.com/office/drawing/2014/main" id="{8B5A67E5-453C-4239-8D86-9416FE64E46D}"/>
              </a:ext>
            </a:extLst>
          </p:cNvPr>
          <p:cNvSpPr/>
          <p:nvPr/>
        </p:nvSpPr>
        <p:spPr>
          <a:xfrm>
            <a:off x="2796433" y="4932426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eth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 전제</a:t>
            </a:r>
          </a:p>
        </p:txBody>
      </p:sp>
      <p:sp>
        <p:nvSpPr>
          <p:cNvPr id="18" name="사각형: 둥근 모서리 21">
            <a:extLst>
              <a:ext uri="{FF2B5EF4-FFF2-40B4-BE49-F238E27FC236}">
                <a16:creationId xmlns:a16="http://schemas.microsoft.com/office/drawing/2014/main" id="{0858BB1A-F613-4157-9329-99FBF728AB48}"/>
              </a:ext>
            </a:extLst>
          </p:cNvPr>
          <p:cNvSpPr/>
          <p:nvPr/>
        </p:nvSpPr>
        <p:spPr>
          <a:xfrm>
            <a:off x="6864001" y="4932426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 코인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(SSF)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개발 특화</a:t>
            </a:r>
          </a:p>
        </p:txBody>
      </p:sp>
      <p:sp>
        <p:nvSpPr>
          <p:cNvPr id="25" name="사각형: 둥근 모서리 10">
            <a:extLst>
              <a:ext uri="{FF2B5EF4-FFF2-40B4-BE49-F238E27FC236}">
                <a16:creationId xmlns:a16="http://schemas.microsoft.com/office/drawing/2014/main" id="{51889674-5340-47B8-BC1E-30877F2B7B71}"/>
              </a:ext>
            </a:extLst>
          </p:cNvPr>
          <p:cNvSpPr/>
          <p:nvPr/>
        </p:nvSpPr>
        <p:spPr>
          <a:xfrm>
            <a:off x="1291635" y="2798905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</a:t>
            </a:r>
          </a:p>
        </p:txBody>
      </p:sp>
      <p:sp>
        <p:nvSpPr>
          <p:cNvPr id="26" name="사각형: 둥근 모서리 9">
            <a:extLst>
              <a:ext uri="{FF2B5EF4-FFF2-40B4-BE49-F238E27FC236}">
                <a16:creationId xmlns:a16="http://schemas.microsoft.com/office/drawing/2014/main" id="{1061D04D-30B7-4E02-B862-B4E716238171}"/>
              </a:ext>
            </a:extLst>
          </p:cNvPr>
          <p:cNvSpPr/>
          <p:nvPr/>
        </p:nvSpPr>
        <p:spPr>
          <a:xfrm>
            <a:off x="2796433" y="2798905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퍼블릭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테스트넷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사각형: 둥근 모서리 11">
            <a:extLst>
              <a:ext uri="{FF2B5EF4-FFF2-40B4-BE49-F238E27FC236}">
                <a16:creationId xmlns:a16="http://schemas.microsoft.com/office/drawing/2014/main" id="{CB84EFC1-A4F8-4575-8BAE-969C9E51C01B}"/>
              </a:ext>
            </a:extLst>
          </p:cNvPr>
          <p:cNvSpPr/>
          <p:nvPr/>
        </p:nvSpPr>
        <p:spPr>
          <a:xfrm>
            <a:off x="6864001" y="2798905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프라이빗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B056633-D9FB-49DA-8D19-ABFCE8801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396" y="1988150"/>
            <a:ext cx="1358814" cy="6680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8AFC99-D996-4E6C-AFBF-03CFDFA3C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330" y="2062293"/>
            <a:ext cx="342656" cy="55949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E54561-AD79-4256-8D19-8AE8F764AC25}"/>
              </a:ext>
            </a:extLst>
          </p:cNvPr>
          <p:cNvSpPr/>
          <p:nvPr/>
        </p:nvSpPr>
        <p:spPr>
          <a:xfrm>
            <a:off x="3786658" y="2110181"/>
            <a:ext cx="2549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Ropsten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596900-719E-41B1-9155-93C32E92E02A}"/>
              </a:ext>
            </a:extLst>
          </p:cNvPr>
          <p:cNvSpPr/>
          <p:nvPr/>
        </p:nvSpPr>
        <p:spPr>
          <a:xfrm>
            <a:off x="8178086" y="2144471"/>
            <a:ext cx="2549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487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4098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구성도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410D70-818E-4787-BA1E-F631341A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61" y="258614"/>
            <a:ext cx="9336677" cy="64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8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636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탈중앙화란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0B8EC0-E05A-41BB-905B-20C7C6751106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Web3.0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분산된 웹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블록체인의 핵심 개념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중앙 집중화를 벗어난 분산된 소규모 단위 운영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4DFE0-4CF6-48F1-A192-B9FE4442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667" y="2481943"/>
            <a:ext cx="3375131" cy="29590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EC4598-3004-4234-8C55-E6A8CACD2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240" y="2262711"/>
            <a:ext cx="3023935" cy="3397480"/>
          </a:xfrm>
          <a:prstGeom prst="rect">
            <a:avLst/>
          </a:prstGeom>
        </p:spPr>
      </p:pic>
      <p:sp>
        <p:nvSpPr>
          <p:cNvPr id="57" name="화살표: 왼쪽 18">
            <a:extLst>
              <a:ext uri="{FF2B5EF4-FFF2-40B4-BE49-F238E27FC236}">
                <a16:creationId xmlns:a16="http://schemas.microsoft.com/office/drawing/2014/main" id="{3798E575-2D79-4DC0-924B-CCB6828C31A4}"/>
              </a:ext>
            </a:extLst>
          </p:cNvPr>
          <p:cNvSpPr/>
          <p:nvPr/>
        </p:nvSpPr>
        <p:spPr>
          <a:xfrm flipH="1">
            <a:off x="5538567" y="3468271"/>
            <a:ext cx="1691904" cy="828273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7E56B9-00E6-4A0E-A08C-B45822B84370}"/>
              </a:ext>
            </a:extLst>
          </p:cNvPr>
          <p:cNvSpPr txBox="1"/>
          <p:nvPr/>
        </p:nvSpPr>
        <p:spPr>
          <a:xfrm>
            <a:off x="2801257" y="5657892"/>
            <a:ext cx="1226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중앙화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9A45AA-F590-4CDD-B36B-D5FAED3F47B5}"/>
              </a:ext>
            </a:extLst>
          </p:cNvPr>
          <p:cNvSpPr txBox="1"/>
          <p:nvPr/>
        </p:nvSpPr>
        <p:spPr>
          <a:xfrm>
            <a:off x="8287658" y="5657892"/>
            <a:ext cx="149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탈중앙화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3694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636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탈중앙화란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0B8EC0-E05A-41BB-905B-20C7C6751106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Web3.0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분산된 웹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블록체인의 핵심 개념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중앙 집중화를 벗어난 분산된 소규모 단위 운영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: 둥근 모서리 10">
            <a:extLst>
              <a:ext uri="{FF2B5EF4-FFF2-40B4-BE49-F238E27FC236}">
                <a16:creationId xmlns:a16="http://schemas.microsoft.com/office/drawing/2014/main" id="{9B4C2EB2-6B89-4227-8D89-3329F4CE1C24}"/>
              </a:ext>
            </a:extLst>
          </p:cNvPr>
          <p:cNvSpPr/>
          <p:nvPr/>
        </p:nvSpPr>
        <p:spPr>
          <a:xfrm>
            <a:off x="1065855" y="3400372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</a:p>
        </p:txBody>
      </p:sp>
      <p:sp>
        <p:nvSpPr>
          <p:cNvPr id="33" name="사각형: 둥근 모서리 9">
            <a:extLst>
              <a:ext uri="{FF2B5EF4-FFF2-40B4-BE49-F238E27FC236}">
                <a16:creationId xmlns:a16="http://schemas.microsoft.com/office/drawing/2014/main" id="{7F125388-F4A6-411F-9F49-46759FD727AD}"/>
              </a:ext>
            </a:extLst>
          </p:cNvPr>
          <p:cNvSpPr/>
          <p:nvPr/>
        </p:nvSpPr>
        <p:spPr>
          <a:xfrm>
            <a:off x="2570653" y="3400372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</a:p>
        </p:txBody>
      </p:sp>
      <p:sp>
        <p:nvSpPr>
          <p:cNvPr id="34" name="사각형: 둥근 모서리 11">
            <a:extLst>
              <a:ext uri="{FF2B5EF4-FFF2-40B4-BE49-F238E27FC236}">
                <a16:creationId xmlns:a16="http://schemas.microsoft.com/office/drawing/2014/main" id="{9DF9B58B-C235-4D25-B34B-55916762EB94}"/>
              </a:ext>
            </a:extLst>
          </p:cNvPr>
          <p:cNvSpPr/>
          <p:nvPr/>
        </p:nvSpPr>
        <p:spPr>
          <a:xfrm>
            <a:off x="6864001" y="3400372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P2P (Peer to Peer)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사각형: 둥근 모서리 13">
            <a:extLst>
              <a:ext uri="{FF2B5EF4-FFF2-40B4-BE49-F238E27FC236}">
                <a16:creationId xmlns:a16="http://schemas.microsoft.com/office/drawing/2014/main" id="{1C534C9C-135E-4F48-AFA2-1F8D4C59E247}"/>
              </a:ext>
            </a:extLst>
          </p:cNvPr>
          <p:cNvSpPr/>
          <p:nvPr/>
        </p:nvSpPr>
        <p:spPr>
          <a:xfrm>
            <a:off x="1065855" y="4112417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</a:t>
            </a:r>
          </a:p>
        </p:txBody>
      </p:sp>
      <p:sp>
        <p:nvSpPr>
          <p:cNvPr id="40" name="사각형: 둥근 모서리 14">
            <a:extLst>
              <a:ext uri="{FF2B5EF4-FFF2-40B4-BE49-F238E27FC236}">
                <a16:creationId xmlns:a16="http://schemas.microsoft.com/office/drawing/2014/main" id="{3558A58D-B608-4CDF-A87F-EB76B09D6CA5}"/>
              </a:ext>
            </a:extLst>
          </p:cNvPr>
          <p:cNvSpPr/>
          <p:nvPr/>
        </p:nvSpPr>
        <p:spPr>
          <a:xfrm>
            <a:off x="2570653" y="4112417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서버가 필요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사각형: 둥근 모서리 15">
            <a:extLst>
              <a:ext uri="{FF2B5EF4-FFF2-40B4-BE49-F238E27FC236}">
                <a16:creationId xmlns:a16="http://schemas.microsoft.com/office/drawing/2014/main" id="{7A3D1682-0F7F-4506-8AA8-C26BB147AF91}"/>
              </a:ext>
            </a:extLst>
          </p:cNvPr>
          <p:cNvSpPr/>
          <p:nvPr/>
        </p:nvSpPr>
        <p:spPr>
          <a:xfrm>
            <a:off x="6864001" y="4112417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상호간 공유</a:t>
            </a:r>
          </a:p>
        </p:txBody>
      </p:sp>
      <p:sp>
        <p:nvSpPr>
          <p:cNvPr id="45" name="사각형: 둥근 모서리 19">
            <a:extLst>
              <a:ext uri="{FF2B5EF4-FFF2-40B4-BE49-F238E27FC236}">
                <a16:creationId xmlns:a16="http://schemas.microsoft.com/office/drawing/2014/main" id="{F1188AB7-8483-40F6-9B1C-AF2682C1C07E}"/>
              </a:ext>
            </a:extLst>
          </p:cNvPr>
          <p:cNvSpPr/>
          <p:nvPr/>
        </p:nvSpPr>
        <p:spPr>
          <a:xfrm>
            <a:off x="1065855" y="4830828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요약</a:t>
            </a:r>
          </a:p>
        </p:txBody>
      </p:sp>
      <p:sp>
        <p:nvSpPr>
          <p:cNvPr id="46" name="사각형: 둥근 모서리 20">
            <a:extLst>
              <a:ext uri="{FF2B5EF4-FFF2-40B4-BE49-F238E27FC236}">
                <a16:creationId xmlns:a16="http://schemas.microsoft.com/office/drawing/2014/main" id="{0B917CDF-7CA3-41F1-9DDD-AE97929A0BCD}"/>
              </a:ext>
            </a:extLst>
          </p:cNvPr>
          <p:cNvSpPr/>
          <p:nvPr/>
        </p:nvSpPr>
        <p:spPr>
          <a:xfrm>
            <a:off x="2570653" y="4830828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집중과 편의</a:t>
            </a:r>
          </a:p>
        </p:txBody>
      </p:sp>
      <p:sp>
        <p:nvSpPr>
          <p:cNvPr id="48" name="사각형: 둥근 모서리 21">
            <a:extLst>
              <a:ext uri="{FF2B5EF4-FFF2-40B4-BE49-F238E27FC236}">
                <a16:creationId xmlns:a16="http://schemas.microsoft.com/office/drawing/2014/main" id="{FA9A396C-F458-43FE-A7EC-C4EDAB0B1DB8}"/>
              </a:ext>
            </a:extLst>
          </p:cNvPr>
          <p:cNvSpPr/>
          <p:nvPr/>
        </p:nvSpPr>
        <p:spPr>
          <a:xfrm>
            <a:off x="6864001" y="4830828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평등과 자유</a:t>
            </a:r>
          </a:p>
        </p:txBody>
      </p:sp>
      <p:sp>
        <p:nvSpPr>
          <p:cNvPr id="49" name="사각형: 둥근 모서리 10">
            <a:extLst>
              <a:ext uri="{FF2B5EF4-FFF2-40B4-BE49-F238E27FC236}">
                <a16:creationId xmlns:a16="http://schemas.microsoft.com/office/drawing/2014/main" id="{9955A145-865B-4121-9D52-8FFE9B63B7A7}"/>
              </a:ext>
            </a:extLst>
          </p:cNvPr>
          <p:cNvSpPr/>
          <p:nvPr/>
        </p:nvSpPr>
        <p:spPr>
          <a:xfrm>
            <a:off x="1065855" y="2697307"/>
            <a:ext cx="1422795" cy="5689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주체</a:t>
            </a:r>
          </a:p>
        </p:txBody>
      </p:sp>
      <p:sp>
        <p:nvSpPr>
          <p:cNvPr id="50" name="사각형: 둥근 모서리 9">
            <a:extLst>
              <a:ext uri="{FF2B5EF4-FFF2-40B4-BE49-F238E27FC236}">
                <a16:creationId xmlns:a16="http://schemas.microsoft.com/office/drawing/2014/main" id="{FCC9D854-89E1-4E80-99B7-9715858FEAFA}"/>
              </a:ext>
            </a:extLst>
          </p:cNvPr>
          <p:cNvSpPr/>
          <p:nvPr/>
        </p:nvSpPr>
        <p:spPr>
          <a:xfrm>
            <a:off x="2570653" y="2697307"/>
            <a:ext cx="3909365" cy="5689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권위 있는 중앙 조직</a:t>
            </a:r>
          </a:p>
        </p:txBody>
      </p:sp>
      <p:sp>
        <p:nvSpPr>
          <p:cNvPr id="51" name="사각형: 둥근 모서리 11">
            <a:extLst>
              <a:ext uri="{FF2B5EF4-FFF2-40B4-BE49-F238E27FC236}">
                <a16:creationId xmlns:a16="http://schemas.microsoft.com/office/drawing/2014/main" id="{14683EE1-7E01-4186-842A-A22A09B5526E}"/>
              </a:ext>
            </a:extLst>
          </p:cNvPr>
          <p:cNvSpPr/>
          <p:nvPr/>
        </p:nvSpPr>
        <p:spPr>
          <a:xfrm>
            <a:off x="6864001" y="2697307"/>
            <a:ext cx="3909365" cy="568960"/>
          </a:xfrm>
          <a:prstGeom prst="round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참여자들</a:t>
            </a:r>
          </a:p>
        </p:txBody>
      </p:sp>
    </p:spTree>
    <p:extLst>
      <p:ext uri="{BB962C8B-B14F-4D97-AF65-F5344CB8AC3E}">
        <p14:creationId xmlns:p14="http://schemas.microsoft.com/office/powerpoint/2010/main" val="249525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64B79709-4621-407B-A09C-648FD340C9CC}"/>
              </a:ext>
            </a:extLst>
          </p:cNvPr>
          <p:cNvSpPr/>
          <p:nvPr/>
        </p:nvSpPr>
        <p:spPr>
          <a:xfrm>
            <a:off x="3204371" y="2695594"/>
            <a:ext cx="2542223" cy="1053401"/>
          </a:xfrm>
          <a:custGeom>
            <a:avLst/>
            <a:gdLst>
              <a:gd name="connsiteX0" fmla="*/ 423712 w 2542223"/>
              <a:gd name="connsiteY0" fmla="*/ 0 h 1053401"/>
              <a:gd name="connsiteX1" fmla="*/ 2118511 w 2542223"/>
              <a:gd name="connsiteY1" fmla="*/ 0 h 1053401"/>
              <a:gd name="connsiteX2" fmla="*/ 2542223 w 2542223"/>
              <a:gd name="connsiteY2" fmla="*/ 423712 h 1053401"/>
              <a:gd name="connsiteX3" fmla="*/ 2542223 w 2542223"/>
              <a:gd name="connsiteY3" fmla="*/ 1053401 h 1053401"/>
              <a:gd name="connsiteX4" fmla="*/ 0 w 2542223"/>
              <a:gd name="connsiteY4" fmla="*/ 1053401 h 1053401"/>
              <a:gd name="connsiteX5" fmla="*/ 0 w 2542223"/>
              <a:gd name="connsiteY5" fmla="*/ 423712 h 1053401"/>
              <a:gd name="connsiteX6" fmla="*/ 423712 w 2542223"/>
              <a:gd name="connsiteY6" fmla="*/ 0 h 105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2223" h="1053401">
                <a:moveTo>
                  <a:pt x="423712" y="0"/>
                </a:moveTo>
                <a:lnTo>
                  <a:pt x="2118511" y="0"/>
                </a:lnTo>
                <a:cubicBezTo>
                  <a:pt x="2352521" y="0"/>
                  <a:pt x="2542223" y="189702"/>
                  <a:pt x="2542223" y="423712"/>
                </a:cubicBezTo>
                <a:lnTo>
                  <a:pt x="2542223" y="1053401"/>
                </a:lnTo>
                <a:lnTo>
                  <a:pt x="0" y="1053401"/>
                </a:lnTo>
                <a:lnTo>
                  <a:pt x="0" y="423712"/>
                </a:lnTo>
                <a:cubicBezTo>
                  <a:pt x="0" y="189702"/>
                  <a:pt x="189702" y="0"/>
                  <a:pt x="423712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0EBED86-8180-4D43-9521-8FD6B861291C}"/>
              </a:ext>
            </a:extLst>
          </p:cNvPr>
          <p:cNvSpPr/>
          <p:nvPr/>
        </p:nvSpPr>
        <p:spPr>
          <a:xfrm>
            <a:off x="6583784" y="2588998"/>
            <a:ext cx="2564978" cy="251673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636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탈중앙화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530309F-5F23-4539-8E65-A456575EAFD9}"/>
              </a:ext>
            </a:extLst>
          </p:cNvPr>
          <p:cNvSpPr/>
          <p:nvPr/>
        </p:nvSpPr>
        <p:spPr>
          <a:xfrm>
            <a:off x="3199038" y="2697406"/>
            <a:ext cx="2542223" cy="2404794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3CB02D-F73E-48C6-8197-E55CD9A7868F}"/>
              </a:ext>
            </a:extLst>
          </p:cNvPr>
          <p:cNvSpPr/>
          <p:nvPr/>
        </p:nvSpPr>
        <p:spPr>
          <a:xfrm>
            <a:off x="3541678" y="2478166"/>
            <a:ext cx="1403951" cy="239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D1A4596-A61D-4C51-AFBF-2EB0BB57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95" y="3817501"/>
            <a:ext cx="650541" cy="6505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AC89D69-2403-442B-9064-284B40CC0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292" y="3771418"/>
            <a:ext cx="718327" cy="71832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1056941-E630-4FAA-85CF-7882D9B4A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212" y="2756390"/>
            <a:ext cx="704286" cy="70428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F49A7E1-91DA-4178-8FB4-61F8AE22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631" y="3881195"/>
            <a:ext cx="627117" cy="49877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104386-DF2A-41D0-9FCB-9196E06CA755}"/>
              </a:ext>
            </a:extLst>
          </p:cNvPr>
          <p:cNvSpPr txBox="1"/>
          <p:nvPr/>
        </p:nvSpPr>
        <p:spPr>
          <a:xfrm>
            <a:off x="3390993" y="4419644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A58D0D-D5EB-441A-A22F-923870888094}"/>
              </a:ext>
            </a:extLst>
          </p:cNvPr>
          <p:cNvSpPr txBox="1"/>
          <p:nvPr/>
        </p:nvSpPr>
        <p:spPr>
          <a:xfrm>
            <a:off x="4167471" y="4419644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Redux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9973C-7106-4A62-A80A-203C363C522A}"/>
              </a:ext>
            </a:extLst>
          </p:cNvPr>
          <p:cNvSpPr txBox="1"/>
          <p:nvPr/>
        </p:nvSpPr>
        <p:spPr>
          <a:xfrm>
            <a:off x="4916875" y="4419644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5FCCD0-5079-4321-89C1-9809DD8BEBDA}"/>
              </a:ext>
            </a:extLst>
          </p:cNvPr>
          <p:cNvSpPr txBox="1"/>
          <p:nvPr/>
        </p:nvSpPr>
        <p:spPr>
          <a:xfrm>
            <a:off x="3772878" y="3448131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3.0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46BCB2-A40F-4A0A-B4EC-9DBE0AFC9F84}"/>
              </a:ext>
            </a:extLst>
          </p:cNvPr>
          <p:cNvSpPr/>
          <p:nvPr/>
        </p:nvSpPr>
        <p:spPr>
          <a:xfrm>
            <a:off x="6592024" y="2588998"/>
            <a:ext cx="2564978" cy="2516738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9AA5C22-EEF3-453F-A7AC-827F1043EAF2}"/>
              </a:ext>
            </a:extLst>
          </p:cNvPr>
          <p:cNvSpPr/>
          <p:nvPr/>
        </p:nvSpPr>
        <p:spPr>
          <a:xfrm>
            <a:off x="6936516" y="2343899"/>
            <a:ext cx="1403951" cy="239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61918EA-8A05-4CE7-8DCF-BE54E1520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720" y="2702802"/>
            <a:ext cx="669572" cy="66957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6E88EAF-B83F-4593-9781-743191B8F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496" y="2675582"/>
            <a:ext cx="741194" cy="74119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624BCCB-E998-416E-AACE-8902440D4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8718" y="3785036"/>
            <a:ext cx="520058" cy="55949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E7570D0-C0E9-4239-BF38-44735A3DEFEF}"/>
              </a:ext>
            </a:extLst>
          </p:cNvPr>
          <p:cNvSpPr txBox="1"/>
          <p:nvPr/>
        </p:nvSpPr>
        <p:spPr>
          <a:xfrm>
            <a:off x="7762459" y="3365740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ERC-721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EC9455-9915-49D9-B25A-7FDA818F6EC8}"/>
              </a:ext>
            </a:extLst>
          </p:cNvPr>
          <p:cNvSpPr txBox="1"/>
          <p:nvPr/>
        </p:nvSpPr>
        <p:spPr>
          <a:xfrm>
            <a:off x="7681602" y="4426729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MetaMask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5EA5F6-8B63-4CB3-B226-FEF4E7F7A5B5}"/>
              </a:ext>
            </a:extLst>
          </p:cNvPr>
          <p:cNvSpPr txBox="1"/>
          <p:nvPr/>
        </p:nvSpPr>
        <p:spPr>
          <a:xfrm>
            <a:off x="6593472" y="3342617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26834D7-B4C2-4BCE-AD98-741C18B7E9D5}"/>
              </a:ext>
            </a:extLst>
          </p:cNvPr>
          <p:cNvGrpSpPr/>
          <p:nvPr/>
        </p:nvGrpSpPr>
        <p:grpSpPr>
          <a:xfrm>
            <a:off x="5946301" y="3868194"/>
            <a:ext cx="440683" cy="102949"/>
            <a:chOff x="3876611" y="2457668"/>
            <a:chExt cx="682706" cy="95484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26267A57-68BE-4757-B84B-9EBE73AAE857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9264667-C0D1-4514-AACF-B08A3C227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4890A2E-9E36-4B00-8F18-033E02B0A4BA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핵심적인 로직은 스마트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컨트랙트로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편의와 속도가 필요한 로직은 백 서버에서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95A5CA-DA21-461A-995D-D74F0B98A2A1}"/>
              </a:ext>
            </a:extLst>
          </p:cNvPr>
          <p:cNvSpPr txBox="1"/>
          <p:nvPr/>
        </p:nvSpPr>
        <p:spPr>
          <a:xfrm>
            <a:off x="6731282" y="4312099"/>
            <a:ext cx="114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 Blockchain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FF1218E-47BF-4C7B-B913-39C9246A8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6485" y="3751863"/>
            <a:ext cx="1277621" cy="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98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E4B5DA-0CD1-4A55-8981-9A94F6230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4" y="3304525"/>
            <a:ext cx="2125682" cy="21646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636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컨셉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탈중앙화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IPFS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4890A2E-9E36-4B00-8F18-033E02B0A4BA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Web3.0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시대를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여는 탈중앙화 분산 스토리지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서버에 종속되지 않고 데이터를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static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저장하는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peer-to-peer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9D91310-5D90-4E83-97B1-5E701D101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698" y="4558088"/>
            <a:ext cx="677079" cy="6770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C565E1-E3D1-45AF-AE5C-89BAABAE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29" y="4589020"/>
            <a:ext cx="677079" cy="67707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4A18AE0-F1C4-4561-A5AF-81446E1E5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37" y="3723688"/>
            <a:ext cx="677079" cy="677079"/>
          </a:xfrm>
          <a:prstGeom prst="rect">
            <a:avLst/>
          </a:prstGeom>
        </p:spPr>
      </p:pic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C0011854-1166-49DC-AF2D-88D2D35B6E5C}"/>
              </a:ext>
            </a:extLst>
          </p:cNvPr>
          <p:cNvSpPr/>
          <p:nvPr/>
        </p:nvSpPr>
        <p:spPr>
          <a:xfrm>
            <a:off x="2761634" y="2306820"/>
            <a:ext cx="3750287" cy="707886"/>
          </a:xfrm>
          <a:prstGeom prst="wedgeRoundRectCallout">
            <a:avLst>
              <a:gd name="adj1" fmla="val -47635"/>
              <a:gd name="adj2" fmla="val 1008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https://ipfs.io/</a:t>
            </a:r>
            <a:r>
              <a:rPr lang="en-US" altLang="ko-KR" u="sng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ipfs/</a:t>
            </a:r>
            <a:r>
              <a:rPr lang="en-US" altLang="ko-KR" u="sng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u="sng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해쉬값</a:t>
            </a:r>
            <a:r>
              <a:rPr lang="en-US" altLang="ko-KR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사각형: 둥근 모서리 14">
            <a:extLst>
              <a:ext uri="{FF2B5EF4-FFF2-40B4-BE49-F238E27FC236}">
                <a16:creationId xmlns:a16="http://schemas.microsoft.com/office/drawing/2014/main" id="{5E5BDD54-1E68-4085-809F-2EBE4B970D36}"/>
              </a:ext>
            </a:extLst>
          </p:cNvPr>
          <p:cNvSpPr/>
          <p:nvPr/>
        </p:nvSpPr>
        <p:spPr>
          <a:xfrm>
            <a:off x="8847295" y="3223077"/>
            <a:ext cx="1825185" cy="67707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</a:t>
            </a:r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EB0724E7-8474-490C-B958-05736ED42705}"/>
              </a:ext>
            </a:extLst>
          </p:cNvPr>
          <p:cNvSpPr/>
          <p:nvPr/>
        </p:nvSpPr>
        <p:spPr>
          <a:xfrm>
            <a:off x="5096793" y="3489352"/>
            <a:ext cx="1825186" cy="707886"/>
          </a:xfrm>
          <a:prstGeom prst="wedgeRoundRectCallout">
            <a:avLst>
              <a:gd name="adj1" fmla="val -47330"/>
              <a:gd name="adj2" fmla="val 7337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각각 저장과 인증</a:t>
            </a:r>
            <a:endParaRPr lang="ko-KR" altLang="en-US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사각형: 둥근 모서리 14">
            <a:extLst>
              <a:ext uri="{FF2B5EF4-FFF2-40B4-BE49-F238E27FC236}">
                <a16:creationId xmlns:a16="http://schemas.microsoft.com/office/drawing/2014/main" id="{F17616E7-4AC1-4BA5-A2F8-970A9BAD360C}"/>
              </a:ext>
            </a:extLst>
          </p:cNvPr>
          <p:cNvSpPr/>
          <p:nvPr/>
        </p:nvSpPr>
        <p:spPr>
          <a:xfrm>
            <a:off x="8847295" y="2411481"/>
            <a:ext cx="1825185" cy="67707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안정성</a:t>
            </a:r>
          </a:p>
        </p:txBody>
      </p:sp>
      <p:sp>
        <p:nvSpPr>
          <p:cNvPr id="49" name="사각형: 둥근 모서리 14">
            <a:extLst>
              <a:ext uri="{FF2B5EF4-FFF2-40B4-BE49-F238E27FC236}">
                <a16:creationId xmlns:a16="http://schemas.microsoft.com/office/drawing/2014/main" id="{49B43EC2-D43C-46FB-BCA2-FED340B34291}"/>
              </a:ext>
            </a:extLst>
          </p:cNvPr>
          <p:cNvSpPr/>
          <p:nvPr/>
        </p:nvSpPr>
        <p:spPr>
          <a:xfrm>
            <a:off x="8847295" y="4034673"/>
            <a:ext cx="1825185" cy="67707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저렴한 비용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14">
            <a:extLst>
              <a:ext uri="{FF2B5EF4-FFF2-40B4-BE49-F238E27FC236}">
                <a16:creationId xmlns:a16="http://schemas.microsoft.com/office/drawing/2014/main" id="{06F1CAC1-5829-49E4-945B-BBC0073FE042}"/>
              </a:ext>
            </a:extLst>
          </p:cNvPr>
          <p:cNvSpPr/>
          <p:nvPr/>
        </p:nvSpPr>
        <p:spPr>
          <a:xfrm>
            <a:off x="8847295" y="4846268"/>
            <a:ext cx="1825185" cy="67707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속도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329CB1B-0B14-4264-99C7-B41A6C2D06BF}"/>
              </a:ext>
            </a:extLst>
          </p:cNvPr>
          <p:cNvSpPr/>
          <p:nvPr/>
        </p:nvSpPr>
        <p:spPr>
          <a:xfrm>
            <a:off x="7389879" y="3614432"/>
            <a:ext cx="989515" cy="571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3363641"/>
            <a:ext cx="12191999" cy="352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33636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01756" y="293147"/>
            <a:ext cx="27730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43701" y="2561149"/>
            <a:ext cx="11308753" cy="3390389"/>
            <a:chOff x="243701" y="2778865"/>
            <a:chExt cx="11308753" cy="3390389"/>
          </a:xfrm>
        </p:grpSpPr>
        <p:grpSp>
          <p:nvGrpSpPr>
            <p:cNvPr id="12" name="그룹 11"/>
            <p:cNvGrpSpPr/>
            <p:nvPr/>
          </p:nvGrpSpPr>
          <p:grpSpPr>
            <a:xfrm>
              <a:off x="243701" y="2778865"/>
              <a:ext cx="2773066" cy="2774836"/>
              <a:chOff x="301757" y="2757611"/>
              <a:chExt cx="2773066" cy="277483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1757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4516784"/>
                <a:ext cx="25460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 의도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소개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UCC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468974" y="2778865"/>
              <a:ext cx="2546004" cy="3082612"/>
              <a:chOff x="1548726" y="2757611"/>
              <a:chExt cx="2546004" cy="308261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603022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548726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서비스 소개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548726" y="4516784"/>
                <a:ext cx="25460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기술 스택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핵심 컨셉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시연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8802838" y="2778865"/>
              <a:ext cx="2749616" cy="3390389"/>
              <a:chOff x="2904286" y="2757611"/>
              <a:chExt cx="2749616" cy="339038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2904286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107898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마무리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61002" y="4516784"/>
                <a:ext cx="254600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수행 일정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역할 분배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앞으로의 계획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레퍼런스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5) </a:t>
                </a:r>
                <a:r>
                  <a:rPr lang="en-US" altLang="ko-KR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934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사용 가능한 티켓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해쉬 번호를 구입 티켓의 고유한 디지털 코드로 부여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 측에서 사용할 수 있는 고유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58B900-665A-4104-BA6A-DFBE417EF0D7}"/>
              </a:ext>
            </a:extLst>
          </p:cNvPr>
          <p:cNvGrpSpPr/>
          <p:nvPr/>
        </p:nvGrpSpPr>
        <p:grpSpPr>
          <a:xfrm>
            <a:off x="1796695" y="5054851"/>
            <a:ext cx="3806728" cy="878954"/>
            <a:chOff x="5041997" y="2444822"/>
            <a:chExt cx="6746226" cy="878954"/>
          </a:xfrm>
        </p:grpSpPr>
        <p:sp>
          <p:nvSpPr>
            <p:cNvPr id="8" name="모서리가 둥근 직사각형 13">
              <a:extLst>
                <a:ext uri="{FF2B5EF4-FFF2-40B4-BE49-F238E27FC236}">
                  <a16:creationId xmlns:a16="http://schemas.microsoft.com/office/drawing/2014/main" id="{33C37AAD-B02C-4071-A6B7-B663E9E2D919}"/>
                </a:ext>
              </a:extLst>
            </p:cNvPr>
            <p:cNvSpPr/>
            <p:nvPr/>
          </p:nvSpPr>
          <p:spPr>
            <a:xfrm>
              <a:off x="5041997" y="2444822"/>
              <a:ext cx="6746226" cy="87895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089ACD-536F-44E4-8E99-92B554EE0F96}"/>
                </a:ext>
              </a:extLst>
            </p:cNvPr>
            <p:cNvSpPr txBox="1"/>
            <p:nvPr/>
          </p:nvSpPr>
          <p:spPr>
            <a:xfrm>
              <a:off x="5162843" y="2444823"/>
              <a:ext cx="62582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블록번호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0xjasdlf212xo0aslsdfzxckjzlcerqwkmlm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F35F7B-9EDA-473C-BC4A-5B60AA6D4D2C}"/>
              </a:ext>
            </a:extLst>
          </p:cNvPr>
          <p:cNvSpPr/>
          <p:nvPr/>
        </p:nvSpPr>
        <p:spPr>
          <a:xfrm>
            <a:off x="4425283" y="3010076"/>
            <a:ext cx="1659436" cy="152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ED7A16-896F-47F7-A673-FF80E2F71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841" y="2609189"/>
            <a:ext cx="1659436" cy="233072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933DE0A-BC55-46EA-80B0-CCE0EDA9871A}"/>
              </a:ext>
            </a:extLst>
          </p:cNvPr>
          <p:cNvCxnSpPr>
            <a:cxnSpLocks/>
          </p:cNvCxnSpPr>
          <p:nvPr/>
        </p:nvCxnSpPr>
        <p:spPr>
          <a:xfrm flipV="1">
            <a:off x="3291990" y="2743024"/>
            <a:ext cx="1104699" cy="36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D7B5022-25A3-416A-B7BF-FE6A4B51A33E}"/>
              </a:ext>
            </a:extLst>
          </p:cNvPr>
          <p:cNvCxnSpPr>
            <a:cxnSpLocks/>
          </p:cNvCxnSpPr>
          <p:nvPr/>
        </p:nvCxnSpPr>
        <p:spPr>
          <a:xfrm>
            <a:off x="3291989" y="3586528"/>
            <a:ext cx="1104699" cy="16542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74E2F30-A882-4DA4-ACB9-750343AF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263" y="3254831"/>
            <a:ext cx="2879052" cy="2096592"/>
          </a:xfrm>
          <a:prstGeom prst="rect">
            <a:avLst/>
          </a:prstGeom>
        </p:spPr>
      </p:pic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1489693A-5230-4CA9-B965-AF054BEA03CA}"/>
              </a:ext>
            </a:extLst>
          </p:cNvPr>
          <p:cNvSpPr/>
          <p:nvPr/>
        </p:nvSpPr>
        <p:spPr>
          <a:xfrm>
            <a:off x="9187480" y="2799290"/>
            <a:ext cx="2496521" cy="1160772"/>
          </a:xfrm>
          <a:prstGeom prst="wedgeRoundRectCallout">
            <a:avLst>
              <a:gd name="adj1" fmla="val -50731"/>
              <a:gd name="adj2" fmla="val 1008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NFT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 포함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아디다스 후드</a:t>
            </a:r>
            <a:endParaRPr lang="ko-KR" altLang="en-US" sz="20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169C7C-B34F-4E4E-9C86-6C72686B7663}"/>
              </a:ext>
            </a:extLst>
          </p:cNvPr>
          <p:cNvCxnSpPr/>
          <p:nvPr/>
        </p:nvCxnSpPr>
        <p:spPr>
          <a:xfrm>
            <a:off x="6413037" y="2420867"/>
            <a:ext cx="0" cy="334956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8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636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사용 가능한 티켓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4890A2E-9E36-4B00-8F18-033E02B0A4BA}"/>
              </a:ext>
            </a:extLst>
          </p:cNvPr>
          <p:cNvSpPr/>
          <p:nvPr/>
        </p:nvSpPr>
        <p:spPr>
          <a:xfrm>
            <a:off x="1279490" y="1180433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코드는 디지털 보증서로서도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가능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암표나 위조표의 가능성을 원천봉쇄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5E6516-3736-4FED-AE49-59889DFA9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91" y="2443432"/>
            <a:ext cx="4528055" cy="1607459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85B2209F-4C5D-40E6-B936-0336E846B702}"/>
              </a:ext>
            </a:extLst>
          </p:cNvPr>
          <p:cNvSpPr/>
          <p:nvPr/>
        </p:nvSpPr>
        <p:spPr>
          <a:xfrm>
            <a:off x="6309479" y="2142622"/>
            <a:ext cx="3750287" cy="707886"/>
          </a:xfrm>
          <a:prstGeom prst="wedgeRoundRectCallout">
            <a:avLst>
              <a:gd name="adj1" fmla="val -47635"/>
              <a:gd name="adj2" fmla="val 1008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갤럭시 나만의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NFT</a:t>
            </a:r>
            <a:endParaRPr lang="ko-KR" altLang="en-US" sz="20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F34A5A-346B-4657-8071-3CD7B4CEC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511" y="4514245"/>
            <a:ext cx="2612368" cy="1749354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2E09A593-7E81-4FEA-8EE3-7D8525A50A04}"/>
              </a:ext>
            </a:extLst>
          </p:cNvPr>
          <p:cNvSpPr/>
          <p:nvPr/>
        </p:nvSpPr>
        <p:spPr>
          <a:xfrm>
            <a:off x="2667874" y="4205894"/>
            <a:ext cx="3750287" cy="707886"/>
          </a:xfrm>
          <a:prstGeom prst="wedgeRoundRectCallout">
            <a:avLst>
              <a:gd name="adj1" fmla="val 75437"/>
              <a:gd name="adj2" fmla="val 1356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SSG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보증서</a:t>
            </a:r>
            <a:endParaRPr lang="ko-KR" altLang="en-US" sz="20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319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90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티켓 꾸미기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A83736-DF5C-4EFC-9D7C-880ED95A9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84860" y="3071487"/>
            <a:ext cx="2263390" cy="2887453"/>
          </a:xfrm>
          <a:prstGeom prst="rect">
            <a:avLst/>
          </a:prstGeom>
        </p:spPr>
      </p:pic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503CDA39-8346-4E95-B7E5-6DEEBB72612D}"/>
              </a:ext>
            </a:extLst>
          </p:cNvPr>
          <p:cNvSpPr/>
          <p:nvPr/>
        </p:nvSpPr>
        <p:spPr>
          <a:xfrm>
            <a:off x="1520279" y="1938566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티켓 꽂이</a:t>
            </a:r>
          </a:p>
        </p:txBody>
      </p:sp>
      <p:sp>
        <p:nvSpPr>
          <p:cNvPr id="6" name="사각형: 둥근 모서리 14">
            <a:extLst>
              <a:ext uri="{FF2B5EF4-FFF2-40B4-BE49-F238E27FC236}">
                <a16:creationId xmlns:a16="http://schemas.microsoft.com/office/drawing/2014/main" id="{B24C112E-4BE4-4BE0-B86D-A4024CA5C43B}"/>
              </a:ext>
            </a:extLst>
          </p:cNvPr>
          <p:cNvSpPr/>
          <p:nvPr/>
        </p:nvSpPr>
        <p:spPr>
          <a:xfrm>
            <a:off x="8850964" y="1938566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포토 티켓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A3897A9-85BB-430A-AEB5-98820EC76C77}"/>
              </a:ext>
            </a:extLst>
          </p:cNvPr>
          <p:cNvCxnSpPr/>
          <p:nvPr/>
        </p:nvCxnSpPr>
        <p:spPr>
          <a:xfrm>
            <a:off x="3975100" y="1938566"/>
            <a:ext cx="0" cy="402282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3B0497BE-2A05-43F6-9591-3C371F2A4AC7}"/>
              </a:ext>
            </a:extLst>
          </p:cNvPr>
          <p:cNvSpPr/>
          <p:nvPr/>
        </p:nvSpPr>
        <p:spPr>
          <a:xfrm>
            <a:off x="5185621" y="1938566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스티커사진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C6A7-E579-42A5-BF66-0063F0FCACE3}"/>
              </a:ext>
            </a:extLst>
          </p:cNvPr>
          <p:cNvCxnSpPr/>
          <p:nvPr/>
        </p:nvCxnSpPr>
        <p:spPr>
          <a:xfrm>
            <a:off x="8026400" y="1938566"/>
            <a:ext cx="0" cy="402282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0008392-82AF-4B8A-80D2-81C144336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50" y="3440715"/>
            <a:ext cx="2945904" cy="20790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95B89D-4415-4B1F-99A4-034BB9145BBB}"/>
              </a:ext>
            </a:extLst>
          </p:cNvPr>
          <p:cNvSpPr/>
          <p:nvPr/>
        </p:nvSpPr>
        <p:spPr>
          <a:xfrm>
            <a:off x="1757082" y="1257842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 세계에서 매우 익숙한 문화를 반영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1DB569-F547-4F50-8BAD-87227830A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777" y="3355042"/>
            <a:ext cx="2585947" cy="25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50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67AFFF-AD60-4376-9AC2-2F4BE932EF06}"/>
              </a:ext>
            </a:extLst>
          </p:cNvPr>
          <p:cNvSpPr/>
          <p:nvPr/>
        </p:nvSpPr>
        <p:spPr>
          <a:xfrm>
            <a:off x="8925642" y="2372023"/>
            <a:ext cx="2597204" cy="3445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그럴싸한 사진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90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티켓 꾸미기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95B89D-4415-4B1F-99A4-034BB9145BBB}"/>
              </a:ext>
            </a:extLst>
          </p:cNvPr>
          <p:cNvSpPr/>
          <p:nvPr/>
        </p:nvSpPr>
        <p:spPr>
          <a:xfrm>
            <a:off x="1757082" y="1257842"/>
            <a:ext cx="8677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뒤집기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 등의 기능과 함께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322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종의 스티커를 제공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322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종의 스티커 제공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7BA4BA-E9F0-4D59-BD82-8E0D65E59AA3}"/>
              </a:ext>
            </a:extLst>
          </p:cNvPr>
          <p:cNvSpPr/>
          <p:nvPr/>
        </p:nvSpPr>
        <p:spPr>
          <a:xfrm>
            <a:off x="669154" y="2424103"/>
            <a:ext cx="2597204" cy="3445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그럴싸한 사진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23D6C5-0430-45E8-A128-4720B8AA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2986" y="2104690"/>
            <a:ext cx="1209673" cy="1108020"/>
          </a:xfrm>
          <a:prstGeom prst="rect">
            <a:avLst/>
          </a:prstGeom>
        </p:spPr>
      </p:pic>
      <p:sp>
        <p:nvSpPr>
          <p:cNvPr id="24" name="화살표: 왼쪽 18">
            <a:extLst>
              <a:ext uri="{FF2B5EF4-FFF2-40B4-BE49-F238E27FC236}">
                <a16:creationId xmlns:a16="http://schemas.microsoft.com/office/drawing/2014/main" id="{B3DD4944-0CA9-4C7C-96B0-4CA4C7865A3B}"/>
              </a:ext>
            </a:extLst>
          </p:cNvPr>
          <p:cNvSpPr/>
          <p:nvPr/>
        </p:nvSpPr>
        <p:spPr>
          <a:xfrm rot="10800000">
            <a:off x="3195986" y="3897681"/>
            <a:ext cx="1243188" cy="49881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2A3F80-8748-41AC-93FD-69404F1D0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13" y="2895780"/>
            <a:ext cx="1209674" cy="1108021"/>
          </a:xfrm>
          <a:prstGeom prst="rect">
            <a:avLst/>
          </a:prstGeom>
        </p:spPr>
      </p:pic>
      <p:sp>
        <p:nvSpPr>
          <p:cNvPr id="21" name="모서리가 둥근 직사각형 13">
            <a:extLst>
              <a:ext uri="{FF2B5EF4-FFF2-40B4-BE49-F238E27FC236}">
                <a16:creationId xmlns:a16="http://schemas.microsoft.com/office/drawing/2014/main" id="{565999F3-BF7D-481A-B716-31913F330BEF}"/>
              </a:ext>
            </a:extLst>
          </p:cNvPr>
          <p:cNvSpPr/>
          <p:nvPr/>
        </p:nvSpPr>
        <p:spPr>
          <a:xfrm>
            <a:off x="4453052" y="2179936"/>
            <a:ext cx="3285895" cy="3934300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A6B6928-4F2D-4BC1-9E53-67FFE958C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394" y="2658700"/>
            <a:ext cx="2705213" cy="4271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5A27E1-9D0F-4EF8-8404-E4ACC0F02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95602" y="3729784"/>
            <a:ext cx="2705213" cy="23844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11D0F5-F0B4-4E9E-BBAA-84C5BD7564F6}"/>
              </a:ext>
            </a:extLst>
          </p:cNvPr>
          <p:cNvSpPr txBox="1"/>
          <p:nvPr/>
        </p:nvSpPr>
        <p:spPr>
          <a:xfrm>
            <a:off x="5624455" y="5780024"/>
            <a:ext cx="1936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화면입니다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7" name="화살표: 왼쪽 18">
            <a:extLst>
              <a:ext uri="{FF2B5EF4-FFF2-40B4-BE49-F238E27FC236}">
                <a16:creationId xmlns:a16="http://schemas.microsoft.com/office/drawing/2014/main" id="{E7943A7F-9ED3-4342-8E03-2B3AC668C47A}"/>
              </a:ext>
            </a:extLst>
          </p:cNvPr>
          <p:cNvSpPr/>
          <p:nvPr/>
        </p:nvSpPr>
        <p:spPr>
          <a:xfrm rot="10800000">
            <a:off x="7738947" y="3897681"/>
            <a:ext cx="1243188" cy="49881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CADD9DD-835D-4DD8-B16F-FBB483CCF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4837" y="5706826"/>
            <a:ext cx="1209674" cy="11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95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510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2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시장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꾸준히 성장하는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리셀러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시장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재판매 시장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4B582-0C43-4A75-8B6A-6AFBE0A3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09" y="2329192"/>
            <a:ext cx="6829641" cy="3534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66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0503C8A-7B03-4296-B7BB-0469457D617F}"/>
              </a:ext>
            </a:extLst>
          </p:cNvPr>
          <p:cNvSpPr/>
          <p:nvPr/>
        </p:nvSpPr>
        <p:spPr>
          <a:xfrm>
            <a:off x="1730038" y="2807992"/>
            <a:ext cx="3225787" cy="7364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510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2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시장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01397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중개 기관의 수수료가 없음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판매자는 재판매 기준을 설정하거나 향후 모든 재판매에 대한 로열티를 받을 수 있음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2445F9E-3D3C-4742-8A2C-BE4372C3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802" y="4697251"/>
            <a:ext cx="1550086" cy="15500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C5058AE-9375-4B40-89BB-8F139F0CF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757" y="4697251"/>
            <a:ext cx="1550086" cy="15500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D74A00B-F2FB-4682-9F86-528FEB819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779" y="2799290"/>
            <a:ext cx="1550086" cy="1550086"/>
          </a:xfrm>
          <a:prstGeom prst="rect">
            <a:avLst/>
          </a:prstGeom>
        </p:spPr>
      </p:pic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1F38B0F1-594E-408B-8B38-BDF9B10D6A88}"/>
              </a:ext>
            </a:extLst>
          </p:cNvPr>
          <p:cNvSpPr/>
          <p:nvPr/>
        </p:nvSpPr>
        <p:spPr>
          <a:xfrm>
            <a:off x="7075540" y="2218904"/>
            <a:ext cx="2892549" cy="1160772"/>
          </a:xfrm>
          <a:prstGeom prst="wedgeRoundRectCallout">
            <a:avLst>
              <a:gd name="adj1" fmla="val -64749"/>
              <a:gd name="adj2" fmla="val 4928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로열티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30%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E65A921-05CC-4C28-9FF5-7511BEB7B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45" y="2852853"/>
            <a:ext cx="585337" cy="5853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2CB879-797D-47E6-AA01-BB0659A87EDA}"/>
              </a:ext>
            </a:extLst>
          </p:cNvPr>
          <p:cNvSpPr txBox="1"/>
          <p:nvPr/>
        </p:nvSpPr>
        <p:spPr>
          <a:xfrm>
            <a:off x="1346805" y="2279875"/>
            <a:ext cx="20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C1E0D8-37C1-4FA2-AB13-81BF4769FB0B}"/>
              </a:ext>
            </a:extLst>
          </p:cNvPr>
          <p:cNvSpPr txBox="1"/>
          <p:nvPr/>
        </p:nvSpPr>
        <p:spPr>
          <a:xfrm>
            <a:off x="2577757" y="2925677"/>
            <a:ext cx="2095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원가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10 SSF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66365E-CC01-497B-ABF1-73BA1A579CE9}"/>
              </a:ext>
            </a:extLst>
          </p:cNvPr>
          <p:cNvSpPr txBox="1"/>
          <p:nvPr/>
        </p:nvSpPr>
        <p:spPr>
          <a:xfrm>
            <a:off x="5638800" y="4193403"/>
            <a:ext cx="1174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최초발매자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9E7A7531-916E-4924-99ED-3155E6408551}"/>
              </a:ext>
            </a:extLst>
          </p:cNvPr>
          <p:cNvSpPr/>
          <p:nvPr/>
        </p:nvSpPr>
        <p:spPr>
          <a:xfrm>
            <a:off x="698417" y="4111366"/>
            <a:ext cx="2063241" cy="959316"/>
          </a:xfrm>
          <a:prstGeom prst="wedgeRoundRectCallout">
            <a:avLst>
              <a:gd name="adj1" fmla="val 56337"/>
              <a:gd name="adj2" fmla="val 7849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수수료 걱정 없이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 SSF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판매</a:t>
            </a:r>
            <a:endParaRPr lang="ko-KR" altLang="en-US" sz="20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B1EFF0-C9FC-4F9A-8565-6A915F79A8CB}"/>
              </a:ext>
            </a:extLst>
          </p:cNvPr>
          <p:cNvSpPr txBox="1"/>
          <p:nvPr/>
        </p:nvSpPr>
        <p:spPr>
          <a:xfrm>
            <a:off x="8696014" y="6093448"/>
            <a:ext cx="805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D98E0C-F7DC-4AED-8626-4E99DC5EAACC}"/>
              </a:ext>
            </a:extLst>
          </p:cNvPr>
          <p:cNvSpPr txBox="1"/>
          <p:nvPr/>
        </p:nvSpPr>
        <p:spPr>
          <a:xfrm>
            <a:off x="2940100" y="6093448"/>
            <a:ext cx="805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9DE6E1B2-8D03-4CE7-BF41-A696A2589702}"/>
              </a:ext>
            </a:extLst>
          </p:cNvPr>
          <p:cNvSpPr/>
          <p:nvPr/>
        </p:nvSpPr>
        <p:spPr>
          <a:xfrm>
            <a:off x="9400076" y="4111366"/>
            <a:ext cx="2093508" cy="959315"/>
          </a:xfrm>
          <a:prstGeom prst="wedgeRoundRectCallout">
            <a:avLst>
              <a:gd name="adj1" fmla="val -50731"/>
              <a:gd name="adj2" fmla="val 8526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위표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걱정없이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 SSF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구매</a:t>
            </a:r>
            <a:endParaRPr lang="ko-KR" altLang="en-US" sz="20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A1B2103-E178-4E7D-92BD-D3A65303A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689" y="5220910"/>
            <a:ext cx="465239" cy="7596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B19A5B4-A3B2-4F07-8175-40E0AA2C0469}"/>
              </a:ext>
            </a:extLst>
          </p:cNvPr>
          <p:cNvSpPr txBox="1"/>
          <p:nvPr/>
        </p:nvSpPr>
        <p:spPr>
          <a:xfrm>
            <a:off x="5324174" y="6093448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컨트랙트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39" name="화살표: 왼쪽 18">
            <a:extLst>
              <a:ext uri="{FF2B5EF4-FFF2-40B4-BE49-F238E27FC236}">
                <a16:creationId xmlns:a16="http://schemas.microsoft.com/office/drawing/2014/main" id="{96AC07D1-1C4C-47F9-9EC8-6EC48F185A20}"/>
              </a:ext>
            </a:extLst>
          </p:cNvPr>
          <p:cNvSpPr/>
          <p:nvPr/>
        </p:nvSpPr>
        <p:spPr>
          <a:xfrm rot="10800000" flipH="1">
            <a:off x="6939611" y="5211082"/>
            <a:ext cx="1590509" cy="883673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화살표: 왼쪽 18">
            <a:extLst>
              <a:ext uri="{FF2B5EF4-FFF2-40B4-BE49-F238E27FC236}">
                <a16:creationId xmlns:a16="http://schemas.microsoft.com/office/drawing/2014/main" id="{88F4D70C-C290-4AAE-8C81-A94FCD3042AF}"/>
              </a:ext>
            </a:extLst>
          </p:cNvPr>
          <p:cNvSpPr/>
          <p:nvPr/>
        </p:nvSpPr>
        <p:spPr>
          <a:xfrm rot="10800000" flipH="1">
            <a:off x="4011969" y="5211082"/>
            <a:ext cx="1590509" cy="883673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542E87-238A-4D4F-82FF-F8D91E3BA219}"/>
              </a:ext>
            </a:extLst>
          </p:cNvPr>
          <p:cNvSpPr txBox="1"/>
          <p:nvPr/>
        </p:nvSpPr>
        <p:spPr>
          <a:xfrm>
            <a:off x="7299581" y="5427489"/>
            <a:ext cx="126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 SSF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5AD72A-91C7-4FC4-82D7-A75ADD1CECC1}"/>
              </a:ext>
            </a:extLst>
          </p:cNvPr>
          <p:cNvSpPr txBox="1"/>
          <p:nvPr/>
        </p:nvSpPr>
        <p:spPr>
          <a:xfrm>
            <a:off x="4307603" y="5427489"/>
            <a:ext cx="126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 SSF</a:t>
            </a:r>
          </a:p>
        </p:txBody>
      </p:sp>
      <p:sp>
        <p:nvSpPr>
          <p:cNvPr id="43" name="화살표: 왼쪽 18">
            <a:extLst>
              <a:ext uri="{FF2B5EF4-FFF2-40B4-BE49-F238E27FC236}">
                <a16:creationId xmlns:a16="http://schemas.microsoft.com/office/drawing/2014/main" id="{3EAD9989-BFC7-4DA8-92A6-35C2C3760C04}"/>
              </a:ext>
            </a:extLst>
          </p:cNvPr>
          <p:cNvSpPr/>
          <p:nvPr/>
        </p:nvSpPr>
        <p:spPr>
          <a:xfrm rot="16200000" flipH="1">
            <a:off x="5839975" y="4446918"/>
            <a:ext cx="719203" cy="663916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E2C241-C626-4EDD-92CF-920A9F4EC4CA}"/>
              </a:ext>
            </a:extLst>
          </p:cNvPr>
          <p:cNvSpPr txBox="1"/>
          <p:nvPr/>
        </p:nvSpPr>
        <p:spPr>
          <a:xfrm>
            <a:off x="5730427" y="4712698"/>
            <a:ext cx="106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SSF</a:t>
            </a:r>
          </a:p>
        </p:txBody>
      </p:sp>
    </p:spTree>
    <p:extLst>
      <p:ext uri="{BB962C8B-B14F-4D97-AF65-F5344CB8AC3E}">
        <p14:creationId xmlns:p14="http://schemas.microsoft.com/office/powerpoint/2010/main" val="1339154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700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전시공간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티켓 전시 기능 제공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부여된 티켓만을 전시함으로써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그 티켓을 보유한 사람임을 알 수 있음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BFB998-45D9-4FE8-BEE7-3AA6CF93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532" y="2061936"/>
            <a:ext cx="7538935" cy="42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4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23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전시공간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26930C-6A4C-4703-AC8B-10D3C7CB6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992" y="1243613"/>
            <a:ext cx="3089430" cy="1972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613F04-988F-4066-96A6-717743B9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993" y="3735812"/>
            <a:ext cx="3089429" cy="2324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DF823A-28E7-40A4-9DA4-5B6A3AABE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996" y="3630603"/>
            <a:ext cx="3089431" cy="24299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8CB392-D2E8-498F-8B24-15944B270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996" y="1254915"/>
            <a:ext cx="3089431" cy="1972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C12C0-16AE-483D-BE28-786F3CDFE057}"/>
              </a:ext>
            </a:extLst>
          </p:cNvPr>
          <p:cNvSpPr txBox="1"/>
          <p:nvPr/>
        </p:nvSpPr>
        <p:spPr>
          <a:xfrm>
            <a:off x="2734573" y="3275111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F1949-FB8B-4503-8071-67B8B9E349A2}"/>
              </a:ext>
            </a:extLst>
          </p:cNvPr>
          <p:cNvSpPr txBox="1"/>
          <p:nvPr/>
        </p:nvSpPr>
        <p:spPr>
          <a:xfrm>
            <a:off x="7501577" y="3275111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애니메이션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05DB8-0B18-42B4-9FDF-6078C62311E9}"/>
              </a:ext>
            </a:extLst>
          </p:cNvPr>
          <p:cNvSpPr txBox="1"/>
          <p:nvPr/>
        </p:nvSpPr>
        <p:spPr>
          <a:xfrm>
            <a:off x="7501577" y="6128285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전시 티켓 설명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EF0155-136F-44C4-B200-E55E2F4EB4B4}"/>
              </a:ext>
            </a:extLst>
          </p:cNvPr>
          <p:cNvSpPr txBox="1"/>
          <p:nvPr/>
        </p:nvSpPr>
        <p:spPr>
          <a:xfrm>
            <a:off x="2734573" y="6128285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채팅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22667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3441072-1D09-4654-B2B5-2145A2BBC81D}"/>
              </a:ext>
            </a:extLst>
          </p:cNvPr>
          <p:cNvSpPr txBox="1"/>
          <p:nvPr/>
        </p:nvSpPr>
        <p:spPr>
          <a:xfrm>
            <a:off x="2734573" y="3275111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AA3ED-6A42-49D7-86D7-792797DAB771}"/>
              </a:ext>
            </a:extLst>
          </p:cNvPr>
          <p:cNvSpPr txBox="1"/>
          <p:nvPr/>
        </p:nvSpPr>
        <p:spPr>
          <a:xfrm>
            <a:off x="7501577" y="3275111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애니메이션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39DA5E-775B-40B7-A995-03FEFACC871F}"/>
              </a:ext>
            </a:extLst>
          </p:cNvPr>
          <p:cNvSpPr txBox="1"/>
          <p:nvPr/>
        </p:nvSpPr>
        <p:spPr>
          <a:xfrm>
            <a:off x="7501577" y="6128285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전시 티켓 설명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C67C5-4009-4FCE-9147-5DB23F48AE9A}"/>
              </a:ext>
            </a:extLst>
          </p:cNvPr>
          <p:cNvSpPr txBox="1"/>
          <p:nvPr/>
        </p:nvSpPr>
        <p:spPr>
          <a:xfrm>
            <a:off x="2734573" y="6128285"/>
            <a:ext cx="171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채팅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E5A90C-4E59-4712-B905-726AC733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993" y="3735812"/>
            <a:ext cx="3089429" cy="2324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56BB23-381E-4ABF-A120-62C8DF010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996" y="3630603"/>
            <a:ext cx="3089431" cy="24299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638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전시공간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26930C-6A4C-4703-AC8B-10D3C7CB6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992" y="1243613"/>
            <a:ext cx="3089430" cy="19724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8CB392-D2E8-498F-8B24-15944B270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996" y="1254915"/>
            <a:ext cx="3089431" cy="19724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8897D9-9BF2-4327-8C8C-D215C819105B}"/>
              </a:ext>
            </a:extLst>
          </p:cNvPr>
          <p:cNvSpPr/>
          <p:nvPr/>
        </p:nvSpPr>
        <p:spPr>
          <a:xfrm>
            <a:off x="0" y="1414094"/>
            <a:ext cx="12192000" cy="442226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 내부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 가이드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제공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515E4A-22CB-402E-8F1C-901A6304C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1797" y="2122883"/>
            <a:ext cx="6172704" cy="34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58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956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8D1901-DBD0-4375-9C96-32A0BDAE91F5}"/>
              </a:ext>
            </a:extLst>
          </p:cNvPr>
          <p:cNvSpPr/>
          <p:nvPr/>
        </p:nvSpPr>
        <p:spPr>
          <a:xfrm>
            <a:off x="1279490" y="1122374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보유한 사람만 입장할 수 있는 커뮤니티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3A4595-6559-435B-ACB1-AFA4DFB7D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369" y="2655014"/>
            <a:ext cx="1354639" cy="974561"/>
          </a:xfrm>
          <a:prstGeom prst="rect">
            <a:avLst/>
          </a:prstGeom>
        </p:spPr>
      </p:pic>
      <p:sp>
        <p:nvSpPr>
          <p:cNvPr id="13" name="화살표: 왼쪽 18">
            <a:extLst>
              <a:ext uri="{FF2B5EF4-FFF2-40B4-BE49-F238E27FC236}">
                <a16:creationId xmlns:a16="http://schemas.microsoft.com/office/drawing/2014/main" id="{9A1BE34E-31B7-4030-9D83-98AC570FE365}"/>
              </a:ext>
            </a:extLst>
          </p:cNvPr>
          <p:cNvSpPr/>
          <p:nvPr/>
        </p:nvSpPr>
        <p:spPr>
          <a:xfrm rot="10800000">
            <a:off x="5797734" y="3579490"/>
            <a:ext cx="793112" cy="525062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533DA-9A68-40D7-A34B-1B82CB413BB0}"/>
              </a:ext>
            </a:extLst>
          </p:cNvPr>
          <p:cNvSpPr txBox="1"/>
          <p:nvPr/>
        </p:nvSpPr>
        <p:spPr>
          <a:xfrm>
            <a:off x="8227825" y="2133600"/>
            <a:ext cx="20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 Land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539A72-CD32-4FA5-9A37-01A0C0B6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631" y="2869243"/>
            <a:ext cx="1354638" cy="6349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4BAF51-B64A-4450-88B4-0541F73B061E}"/>
              </a:ext>
            </a:extLst>
          </p:cNvPr>
          <p:cNvSpPr txBox="1"/>
          <p:nvPr/>
        </p:nvSpPr>
        <p:spPr>
          <a:xfrm>
            <a:off x="10215579" y="2159000"/>
            <a:ext cx="162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Nike Land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835A79-FB52-42BB-88F6-0F607E42A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286" y="4238577"/>
            <a:ext cx="2154462" cy="12124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45E799-2D5C-4915-B770-DFA70671FA39}"/>
              </a:ext>
            </a:extLst>
          </p:cNvPr>
          <p:cNvSpPr txBox="1"/>
          <p:nvPr/>
        </p:nvSpPr>
        <p:spPr>
          <a:xfrm>
            <a:off x="9119836" y="3722104"/>
            <a:ext cx="231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XXX Museum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D402A12-1DFB-4BAF-BCA7-3BE649747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069" y="3445466"/>
            <a:ext cx="793111" cy="7931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638B51-953E-4FA6-8D39-56ADD0151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56" y="2176767"/>
            <a:ext cx="4775872" cy="29910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217E5E-29EB-43B4-A743-032F542FDFC8}"/>
              </a:ext>
            </a:extLst>
          </p:cNvPr>
          <p:cNvSpPr txBox="1"/>
          <p:nvPr/>
        </p:nvSpPr>
        <p:spPr>
          <a:xfrm>
            <a:off x="1938058" y="5297130"/>
            <a:ext cx="379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나이키 랜드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메타버스를 선언하며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E219BE-7588-44DA-BCE3-7E75827258F8}"/>
              </a:ext>
            </a:extLst>
          </p:cNvPr>
          <p:cNvSpPr txBox="1"/>
          <p:nvPr/>
        </p:nvSpPr>
        <p:spPr>
          <a:xfrm>
            <a:off x="6322327" y="2911461"/>
            <a:ext cx="139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입장 조건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화살표: 왼쪽 18">
            <a:extLst>
              <a:ext uri="{FF2B5EF4-FFF2-40B4-BE49-F238E27FC236}">
                <a16:creationId xmlns:a16="http://schemas.microsoft.com/office/drawing/2014/main" id="{FABBD1C4-F4EC-4386-8CAA-5FA7FA27E57E}"/>
              </a:ext>
            </a:extLst>
          </p:cNvPr>
          <p:cNvSpPr/>
          <p:nvPr/>
        </p:nvSpPr>
        <p:spPr>
          <a:xfrm rot="10800000">
            <a:off x="7453981" y="3579490"/>
            <a:ext cx="793112" cy="525062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25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659025" y="1170058"/>
            <a:ext cx="35210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775138" y="3816936"/>
            <a:ext cx="3898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 및 소개</a:t>
            </a:r>
            <a:endParaRPr lang="en-US" altLang="ko-KR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96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8288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81BEFB-FF6F-4D2E-AF87-82E561E2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95" y="1939636"/>
            <a:ext cx="6999260" cy="39991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8D1901-DBD0-4375-9C96-32A0BDAE91F5}"/>
              </a:ext>
            </a:extLst>
          </p:cNvPr>
          <p:cNvSpPr/>
          <p:nvPr/>
        </p:nvSpPr>
        <p:spPr>
          <a:xfrm>
            <a:off x="1279490" y="1122374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계정에서 발급한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 보유자만 모여라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2771788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마무리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35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일정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텍스트 개체 틀 2">
            <a:extLst>
              <a:ext uri="{FF2B5EF4-FFF2-40B4-BE49-F238E27FC236}">
                <a16:creationId xmlns:a16="http://schemas.microsoft.com/office/drawing/2014/main" id="{01B4472A-C09B-4C6D-87B8-1A7673E2EB2B}"/>
              </a:ext>
            </a:extLst>
          </p:cNvPr>
          <p:cNvSpPr txBox="1">
            <a:spLocks/>
          </p:cNvSpPr>
          <p:nvPr/>
        </p:nvSpPr>
        <p:spPr>
          <a:xfrm>
            <a:off x="777008" y="11292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E3AA6F9-2C39-4F34-88AF-260A950EA556}"/>
              </a:ext>
            </a:extLst>
          </p:cNvPr>
          <p:cNvSpPr txBox="1"/>
          <p:nvPr/>
        </p:nvSpPr>
        <p:spPr>
          <a:xfrm>
            <a:off x="70824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344B0C-A137-42BB-8343-5764836B6871}"/>
              </a:ext>
            </a:extLst>
          </p:cNvPr>
          <p:cNvSpPr/>
          <p:nvPr/>
        </p:nvSpPr>
        <p:spPr>
          <a:xfrm>
            <a:off x="908647" y="2042999"/>
            <a:ext cx="10419861" cy="3850684"/>
          </a:xfrm>
          <a:prstGeom prst="rect">
            <a:avLst/>
          </a:prstGeom>
          <a:solidFill>
            <a:schemeClr val="bg2">
              <a:lumMod val="8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25D69057-3BDF-420B-B2B9-8D2ADE1B25FB}"/>
              </a:ext>
            </a:extLst>
          </p:cNvPr>
          <p:cNvSpPr/>
          <p:nvPr/>
        </p:nvSpPr>
        <p:spPr>
          <a:xfrm>
            <a:off x="908648" y="2378323"/>
            <a:ext cx="1305273" cy="2649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4834022C-C72E-4E21-9366-F92475A10005}"/>
              </a:ext>
            </a:extLst>
          </p:cNvPr>
          <p:cNvSpPr/>
          <p:nvPr/>
        </p:nvSpPr>
        <p:spPr>
          <a:xfrm>
            <a:off x="2202117" y="3363421"/>
            <a:ext cx="3889133" cy="2649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461A2A-0521-4845-BEE4-7DE774CF07F2}"/>
              </a:ext>
            </a:extLst>
          </p:cNvPr>
          <p:cNvSpPr txBox="1"/>
          <p:nvPr/>
        </p:nvSpPr>
        <p:spPr>
          <a:xfrm>
            <a:off x="833409" y="2573571"/>
            <a:ext cx="205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전 기술 정리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CD5805B-1E02-4CB9-BD88-A5A396093504}"/>
              </a:ext>
            </a:extLst>
          </p:cNvPr>
          <p:cNvSpPr txBox="1"/>
          <p:nvPr/>
        </p:nvSpPr>
        <p:spPr>
          <a:xfrm>
            <a:off x="857803" y="3090589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 서버 구현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B108F9E-46E0-4E5F-915F-479DDC2C216D}"/>
              </a:ext>
            </a:extLst>
          </p:cNvPr>
          <p:cNvSpPr/>
          <p:nvPr/>
        </p:nvSpPr>
        <p:spPr>
          <a:xfrm>
            <a:off x="3544188" y="4124579"/>
            <a:ext cx="2546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편집 고도화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1312D19-8A99-49FB-AAA1-5ADAE6A482F6}"/>
              </a:ext>
            </a:extLst>
          </p:cNvPr>
          <p:cNvCxnSpPr>
            <a:cxnSpLocks/>
          </p:cNvCxnSpPr>
          <p:nvPr/>
        </p:nvCxnSpPr>
        <p:spPr>
          <a:xfrm flipV="1">
            <a:off x="909552" y="2043001"/>
            <a:ext cx="10418952" cy="8559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2D7FBED-1D3B-4013-AE74-6CB3312F909F}"/>
              </a:ext>
            </a:extLst>
          </p:cNvPr>
          <p:cNvCxnSpPr>
            <a:cxnSpLocks/>
          </p:cNvCxnSpPr>
          <p:nvPr/>
        </p:nvCxnSpPr>
        <p:spPr>
          <a:xfrm>
            <a:off x="909552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3A19C29-5E5E-4755-BCBF-7E376DFDFA00}"/>
              </a:ext>
            </a:extLst>
          </p:cNvPr>
          <p:cNvCxnSpPr>
            <a:cxnSpLocks/>
          </p:cNvCxnSpPr>
          <p:nvPr/>
        </p:nvCxnSpPr>
        <p:spPr>
          <a:xfrm>
            <a:off x="873577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621435D-F2F1-4632-911B-A976A7236D79}"/>
              </a:ext>
            </a:extLst>
          </p:cNvPr>
          <p:cNvCxnSpPr>
            <a:cxnSpLocks/>
          </p:cNvCxnSpPr>
          <p:nvPr/>
        </p:nvCxnSpPr>
        <p:spPr>
          <a:xfrm>
            <a:off x="2213922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8B5ED03-2B78-43F4-8CD5-5CAE1FF0CEE4}"/>
              </a:ext>
            </a:extLst>
          </p:cNvPr>
          <p:cNvCxnSpPr>
            <a:cxnSpLocks/>
          </p:cNvCxnSpPr>
          <p:nvPr/>
        </p:nvCxnSpPr>
        <p:spPr>
          <a:xfrm>
            <a:off x="3518293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A11C312-5EBC-4184-AD2A-87AC6F946739}"/>
              </a:ext>
            </a:extLst>
          </p:cNvPr>
          <p:cNvCxnSpPr>
            <a:cxnSpLocks/>
          </p:cNvCxnSpPr>
          <p:nvPr/>
        </p:nvCxnSpPr>
        <p:spPr>
          <a:xfrm>
            <a:off x="743140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CE9734B-DF95-430C-9494-B5126814609C}"/>
              </a:ext>
            </a:extLst>
          </p:cNvPr>
          <p:cNvCxnSpPr>
            <a:cxnSpLocks/>
          </p:cNvCxnSpPr>
          <p:nvPr/>
        </p:nvCxnSpPr>
        <p:spPr>
          <a:xfrm>
            <a:off x="482266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9B2E9C7-821F-4E5C-889D-0E29681A84EF}"/>
              </a:ext>
            </a:extLst>
          </p:cNvPr>
          <p:cNvCxnSpPr>
            <a:cxnSpLocks/>
          </p:cNvCxnSpPr>
          <p:nvPr/>
        </p:nvCxnSpPr>
        <p:spPr>
          <a:xfrm>
            <a:off x="612703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2">
            <a:extLst>
              <a:ext uri="{FF2B5EF4-FFF2-40B4-BE49-F238E27FC236}">
                <a16:creationId xmlns:a16="http://schemas.microsoft.com/office/drawing/2014/main" id="{DE5F61BA-2F59-4808-AD29-2B34248371A6}"/>
              </a:ext>
            </a:extLst>
          </p:cNvPr>
          <p:cNvSpPr/>
          <p:nvPr/>
        </p:nvSpPr>
        <p:spPr>
          <a:xfrm>
            <a:off x="908640" y="2871971"/>
            <a:ext cx="5184684" cy="26270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DCB84A-78B2-4F21-8950-8B729D7B8A5E}"/>
              </a:ext>
            </a:extLst>
          </p:cNvPr>
          <p:cNvSpPr txBox="1"/>
          <p:nvPr/>
        </p:nvSpPr>
        <p:spPr>
          <a:xfrm>
            <a:off x="2207013" y="3603897"/>
            <a:ext cx="407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1200" dirty="0" err="1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컨트랙트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 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화살표: 오른쪽 2">
            <a:extLst>
              <a:ext uri="{FF2B5EF4-FFF2-40B4-BE49-F238E27FC236}">
                <a16:creationId xmlns:a16="http://schemas.microsoft.com/office/drawing/2014/main" id="{8F77902F-C4F9-4B21-9B1E-1442BFB462AC}"/>
              </a:ext>
            </a:extLst>
          </p:cNvPr>
          <p:cNvSpPr/>
          <p:nvPr/>
        </p:nvSpPr>
        <p:spPr>
          <a:xfrm>
            <a:off x="3532799" y="3857069"/>
            <a:ext cx="3898606" cy="264903"/>
          </a:xfrm>
          <a:prstGeom prst="rightArrow">
            <a:avLst/>
          </a:prstGeom>
          <a:solidFill>
            <a:srgbClr val="9D9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E8626FCC-293E-401E-B283-96E1643E4128}"/>
              </a:ext>
            </a:extLst>
          </p:cNvPr>
          <p:cNvCxnSpPr>
            <a:cxnSpLocks/>
          </p:cNvCxnSpPr>
          <p:nvPr/>
        </p:nvCxnSpPr>
        <p:spPr>
          <a:xfrm>
            <a:off x="11328508" y="1917508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9263288-E141-47C1-8EAA-8FC61EB277AB}"/>
              </a:ext>
            </a:extLst>
          </p:cNvPr>
          <p:cNvCxnSpPr>
            <a:cxnSpLocks/>
          </p:cNvCxnSpPr>
          <p:nvPr/>
        </p:nvCxnSpPr>
        <p:spPr>
          <a:xfrm>
            <a:off x="10032144" y="1917508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8F1F757-730F-4ABF-9AE8-379DAC762B37}"/>
              </a:ext>
            </a:extLst>
          </p:cNvPr>
          <p:cNvGrpSpPr/>
          <p:nvPr/>
        </p:nvGrpSpPr>
        <p:grpSpPr>
          <a:xfrm>
            <a:off x="2213923" y="1962476"/>
            <a:ext cx="9114592" cy="3933482"/>
            <a:chOff x="1659061" y="2420250"/>
            <a:chExt cx="7651428" cy="2963349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482936F-ED86-41BF-9B9A-36B3A36A84A1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61" y="2435634"/>
              <a:ext cx="0" cy="2946250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8D02CBE-98A9-4D7F-B7AE-7E208B3467FF}"/>
                </a:ext>
              </a:extLst>
            </p:cNvPr>
            <p:cNvCxnSpPr/>
            <p:nvPr/>
          </p:nvCxnSpPr>
          <p:spPr>
            <a:xfrm>
              <a:off x="2751762" y="2434420"/>
              <a:ext cx="1097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BF90C07-EC3E-4119-833F-57A5018D1ADB}"/>
                </a:ext>
              </a:extLst>
            </p:cNvPr>
            <p:cNvCxnSpPr/>
            <p:nvPr/>
          </p:nvCxnSpPr>
          <p:spPr>
            <a:xfrm flipH="1">
              <a:off x="3849021" y="2433812"/>
              <a:ext cx="238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8685312-168C-49F5-BA87-ABE5F622A83E}"/>
                </a:ext>
              </a:extLst>
            </p:cNvPr>
            <p:cNvCxnSpPr/>
            <p:nvPr/>
          </p:nvCxnSpPr>
          <p:spPr>
            <a:xfrm flipH="1">
              <a:off x="6037780" y="2434403"/>
              <a:ext cx="489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2B02ADF5-F9C9-44A6-83CE-1F6C4CBDE7B0}"/>
                </a:ext>
              </a:extLst>
            </p:cNvPr>
            <p:cNvCxnSpPr/>
            <p:nvPr/>
          </p:nvCxnSpPr>
          <p:spPr>
            <a:xfrm flipH="1">
              <a:off x="7130483" y="2427326"/>
              <a:ext cx="461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E9471C2-F741-4DA6-ACC5-68E2DC97668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224" y="2427326"/>
              <a:ext cx="0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B4243F82-4216-4912-8D7D-D4DA98932FCC}"/>
                </a:ext>
              </a:extLst>
            </p:cNvPr>
            <p:cNvCxnSpPr/>
            <p:nvPr/>
          </p:nvCxnSpPr>
          <p:spPr>
            <a:xfrm flipH="1">
              <a:off x="9302121" y="2420250"/>
              <a:ext cx="8368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화살표: 오른쪽 2">
            <a:extLst>
              <a:ext uri="{FF2B5EF4-FFF2-40B4-BE49-F238E27FC236}">
                <a16:creationId xmlns:a16="http://schemas.microsoft.com/office/drawing/2014/main" id="{0984F1A5-408D-430E-A175-2FD7C878A598}"/>
              </a:ext>
            </a:extLst>
          </p:cNvPr>
          <p:cNvSpPr/>
          <p:nvPr/>
        </p:nvSpPr>
        <p:spPr>
          <a:xfrm>
            <a:off x="10028003" y="5335815"/>
            <a:ext cx="1306525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C679A6A-AFE5-49A6-97D3-5B58D29E7B9E}"/>
              </a:ext>
            </a:extLst>
          </p:cNvPr>
          <p:cNvCxnSpPr/>
          <p:nvPr/>
        </p:nvCxnSpPr>
        <p:spPr>
          <a:xfrm flipH="1">
            <a:off x="6113069" y="2036204"/>
            <a:ext cx="5836" cy="3914675"/>
          </a:xfrm>
          <a:prstGeom prst="line">
            <a:avLst/>
          </a:prstGeom>
          <a:ln w="9525">
            <a:solidFill>
              <a:schemeClr val="tx1">
                <a:alpha val="4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21682AA-FD2D-405D-AD67-3D7CDDD989C2}"/>
              </a:ext>
            </a:extLst>
          </p:cNvPr>
          <p:cNvSpPr txBox="1"/>
          <p:nvPr/>
        </p:nvSpPr>
        <p:spPr>
          <a:xfrm>
            <a:off x="1945748" y="1621688"/>
            <a:ext cx="826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05F8B19-8158-43B2-A38F-5D23D4CD97B6}"/>
              </a:ext>
            </a:extLst>
          </p:cNvPr>
          <p:cNvSpPr txBox="1"/>
          <p:nvPr/>
        </p:nvSpPr>
        <p:spPr>
          <a:xfrm>
            <a:off x="3220191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5D85D5-F805-4CA4-A674-7B8A7CD3AAB9}"/>
              </a:ext>
            </a:extLst>
          </p:cNvPr>
          <p:cNvSpPr txBox="1"/>
          <p:nvPr/>
        </p:nvSpPr>
        <p:spPr>
          <a:xfrm>
            <a:off x="459474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28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85785F-D2B4-43BE-9DCA-A3F2C76E9A94}"/>
              </a:ext>
            </a:extLst>
          </p:cNvPr>
          <p:cNvSpPr txBox="1"/>
          <p:nvPr/>
        </p:nvSpPr>
        <p:spPr>
          <a:xfrm>
            <a:off x="5890599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C7EA8E-E48F-4837-85E1-3F83DC515084}"/>
              </a:ext>
            </a:extLst>
          </p:cNvPr>
          <p:cNvSpPr txBox="1"/>
          <p:nvPr/>
        </p:nvSpPr>
        <p:spPr>
          <a:xfrm>
            <a:off x="713458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4/1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5C695A3-A455-47B1-82AF-F171B84DF253}"/>
              </a:ext>
            </a:extLst>
          </p:cNvPr>
          <p:cNvSpPr txBox="1"/>
          <p:nvPr/>
        </p:nvSpPr>
        <p:spPr>
          <a:xfrm>
            <a:off x="847978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B83F655-8A2D-44EF-8BAD-8DACA3A8441F}"/>
              </a:ext>
            </a:extLst>
          </p:cNvPr>
          <p:cNvSpPr txBox="1"/>
          <p:nvPr/>
        </p:nvSpPr>
        <p:spPr>
          <a:xfrm>
            <a:off x="9804979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F573B87-1852-4417-B635-DCD8AAB7B00B}"/>
              </a:ext>
            </a:extLst>
          </p:cNvPr>
          <p:cNvSpPr txBox="1"/>
          <p:nvPr/>
        </p:nvSpPr>
        <p:spPr>
          <a:xfrm>
            <a:off x="11093758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20" name="화살표: 오른쪽 2">
            <a:extLst>
              <a:ext uri="{FF2B5EF4-FFF2-40B4-BE49-F238E27FC236}">
                <a16:creationId xmlns:a16="http://schemas.microsoft.com/office/drawing/2014/main" id="{058373AE-39C9-4B6D-8FBF-EE218F2AB549}"/>
              </a:ext>
            </a:extLst>
          </p:cNvPr>
          <p:cNvSpPr/>
          <p:nvPr/>
        </p:nvSpPr>
        <p:spPr>
          <a:xfrm>
            <a:off x="3535105" y="2368116"/>
            <a:ext cx="3896299" cy="264903"/>
          </a:xfrm>
          <a:prstGeom prst="rightArrow">
            <a:avLst/>
          </a:prstGeom>
          <a:solidFill>
            <a:srgbClr val="9D9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1DA52C0-E56C-46B9-AF72-CEA8B716696E}"/>
              </a:ext>
            </a:extLst>
          </p:cNvPr>
          <p:cNvSpPr/>
          <p:nvPr/>
        </p:nvSpPr>
        <p:spPr>
          <a:xfrm>
            <a:off x="3509131" y="2599589"/>
            <a:ext cx="3419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고도화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화살표: 오른쪽 2">
            <a:extLst>
              <a:ext uri="{FF2B5EF4-FFF2-40B4-BE49-F238E27FC236}">
                <a16:creationId xmlns:a16="http://schemas.microsoft.com/office/drawing/2014/main" id="{2A664D76-70D9-4F32-8789-4AD8B3FAF024}"/>
              </a:ext>
            </a:extLst>
          </p:cNvPr>
          <p:cNvSpPr/>
          <p:nvPr/>
        </p:nvSpPr>
        <p:spPr>
          <a:xfrm>
            <a:off x="6135589" y="4350717"/>
            <a:ext cx="3905422" cy="262705"/>
          </a:xfrm>
          <a:prstGeom prst="rightArrow">
            <a:avLst/>
          </a:prstGeom>
          <a:solidFill>
            <a:srgbClr val="808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BF8BEE2-4FB5-424F-8E8F-34AF33A93EDC}"/>
              </a:ext>
            </a:extLst>
          </p:cNvPr>
          <p:cNvSpPr txBox="1"/>
          <p:nvPr/>
        </p:nvSpPr>
        <p:spPr>
          <a:xfrm>
            <a:off x="6075091" y="4621191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UCC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3BDAFF-A1BE-4FA2-8575-4F177F147D84}"/>
              </a:ext>
            </a:extLst>
          </p:cNvPr>
          <p:cNvSpPr txBox="1"/>
          <p:nvPr/>
        </p:nvSpPr>
        <p:spPr>
          <a:xfrm>
            <a:off x="8743644" y="5067169"/>
            <a:ext cx="2162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포트폴리오화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5" name="화살표: 오른쪽 2">
            <a:extLst>
              <a:ext uri="{FF2B5EF4-FFF2-40B4-BE49-F238E27FC236}">
                <a16:creationId xmlns:a16="http://schemas.microsoft.com/office/drawing/2014/main" id="{DCA2E568-C411-4A6B-A94D-0C9B14C4B76F}"/>
              </a:ext>
            </a:extLst>
          </p:cNvPr>
          <p:cNvSpPr/>
          <p:nvPr/>
        </p:nvSpPr>
        <p:spPr>
          <a:xfrm>
            <a:off x="8745743" y="2348793"/>
            <a:ext cx="2588786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4F98A9B-F372-4F51-AC33-E58D87CE90A6}"/>
              </a:ext>
            </a:extLst>
          </p:cNvPr>
          <p:cNvSpPr txBox="1"/>
          <p:nvPr/>
        </p:nvSpPr>
        <p:spPr>
          <a:xfrm>
            <a:off x="10906851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6442E5-80A6-4517-9569-C64675A74DB5}"/>
              </a:ext>
            </a:extLst>
          </p:cNvPr>
          <p:cNvSpPr txBox="1"/>
          <p:nvPr/>
        </p:nvSpPr>
        <p:spPr>
          <a:xfrm>
            <a:off x="7053921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~5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EBBA5DA-61BD-43C0-9AE1-C42F48E677FD}"/>
              </a:ext>
            </a:extLst>
          </p:cNvPr>
          <p:cNvSpPr txBox="1"/>
          <p:nvPr/>
        </p:nvSpPr>
        <p:spPr>
          <a:xfrm>
            <a:off x="3099465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9" name="화살표: 오른쪽 2">
            <a:extLst>
              <a:ext uri="{FF2B5EF4-FFF2-40B4-BE49-F238E27FC236}">
                <a16:creationId xmlns:a16="http://schemas.microsoft.com/office/drawing/2014/main" id="{F3AB1E2E-772F-4013-9604-9A5D6E7DBD3F}"/>
              </a:ext>
            </a:extLst>
          </p:cNvPr>
          <p:cNvSpPr/>
          <p:nvPr/>
        </p:nvSpPr>
        <p:spPr>
          <a:xfrm>
            <a:off x="6125473" y="2875523"/>
            <a:ext cx="2620269" cy="262705"/>
          </a:xfrm>
          <a:prstGeom prst="rightArrow">
            <a:avLst/>
          </a:prstGeom>
          <a:solidFill>
            <a:srgbClr val="808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4A428D2-C9EE-4728-89E3-C442220DC538}"/>
              </a:ext>
            </a:extLst>
          </p:cNvPr>
          <p:cNvSpPr txBox="1"/>
          <p:nvPr/>
        </p:nvSpPr>
        <p:spPr>
          <a:xfrm>
            <a:off x="6146211" y="3128822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최적화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3D77188-9A6A-48D7-BC87-01C9488A9430}"/>
              </a:ext>
            </a:extLst>
          </p:cNvPr>
          <p:cNvSpPr txBox="1"/>
          <p:nvPr/>
        </p:nvSpPr>
        <p:spPr>
          <a:xfrm>
            <a:off x="8723324" y="2578958"/>
            <a:ext cx="1363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상용화 작업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426EF2E-9133-4851-90C8-94E4C6E4C9F5}"/>
              </a:ext>
            </a:extLst>
          </p:cNvPr>
          <p:cNvSpPr txBox="1"/>
          <p:nvPr/>
        </p:nvSpPr>
        <p:spPr>
          <a:xfrm>
            <a:off x="10003484" y="5617553"/>
            <a:ext cx="163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정리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화살표: 오른쪽 2">
            <a:extLst>
              <a:ext uri="{FF2B5EF4-FFF2-40B4-BE49-F238E27FC236}">
                <a16:creationId xmlns:a16="http://schemas.microsoft.com/office/drawing/2014/main" id="{F1E3A280-65C0-46B2-AA6B-6689167B7189}"/>
              </a:ext>
            </a:extLst>
          </p:cNvPr>
          <p:cNvSpPr/>
          <p:nvPr/>
        </p:nvSpPr>
        <p:spPr>
          <a:xfrm>
            <a:off x="8751926" y="4842167"/>
            <a:ext cx="1306525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737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일정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달성 내역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57953" y="1770013"/>
            <a:ext cx="9476094" cy="3795196"/>
            <a:chOff x="1566762" y="1770013"/>
            <a:chExt cx="9476094" cy="3795196"/>
          </a:xfrm>
        </p:grpSpPr>
        <p:grpSp>
          <p:nvGrpSpPr>
            <p:cNvPr id="18" name="그룹 17"/>
            <p:cNvGrpSpPr/>
            <p:nvPr/>
          </p:nvGrpSpPr>
          <p:grpSpPr>
            <a:xfrm>
              <a:off x="6507062" y="4604722"/>
              <a:ext cx="4535794" cy="960487"/>
              <a:chOff x="849006" y="1046113"/>
              <a:chExt cx="10493987" cy="2064926"/>
            </a:xfrm>
          </p:grpSpPr>
          <p:sp>
            <p:nvSpPr>
              <p:cNvPr id="19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실제 사용가능한 티켓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QR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제공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6507062" y="3187368"/>
              <a:ext cx="4535794" cy="960487"/>
              <a:chOff x="849006" y="1046113"/>
              <a:chExt cx="10493987" cy="2064926"/>
            </a:xfrm>
          </p:grpSpPr>
          <p:sp>
            <p:nvSpPr>
              <p:cNvPr id="22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이미지 편집 기능 및 자유도 강화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6507062" y="1770013"/>
              <a:ext cx="4535794" cy="960487"/>
              <a:chOff x="849006" y="1046113"/>
              <a:chExt cx="10493987" cy="2064926"/>
            </a:xfrm>
          </p:grpSpPr>
          <p:sp>
            <p:nvSpPr>
              <p:cNvPr id="25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14576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Localhost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아닌 상용화 배포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566762" y="4604722"/>
              <a:ext cx="4535794" cy="960487"/>
              <a:chOff x="849006" y="1046113"/>
              <a:chExt cx="10493987" cy="2064926"/>
            </a:xfrm>
          </p:grpSpPr>
          <p:sp>
            <p:nvSpPr>
              <p:cNvPr id="28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프로젝트의 포트폴리오화 및 명세서 기술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1566762" y="3187368"/>
              <a:ext cx="4535794" cy="960487"/>
              <a:chOff x="849006" y="1046113"/>
              <a:chExt cx="10493987" cy="2064926"/>
            </a:xfrm>
          </p:grpSpPr>
          <p:sp>
            <p:nvSpPr>
              <p:cNvPr id="31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메타버스 커뮤니티 기능 강화</a:t>
                </a: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566762" y="1770013"/>
              <a:ext cx="4535794" cy="960487"/>
              <a:chOff x="849006" y="1046113"/>
              <a:chExt cx="10493987" cy="2064926"/>
            </a:xfrm>
          </p:grpSpPr>
          <p:sp>
            <p:nvSpPr>
              <p:cNvPr id="34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유니티 상호작용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UI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강화</a:t>
                </a:r>
              </a:p>
            </p:txBody>
          </p: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C6C8B525-8EE0-4ABE-9B17-51C1BBE54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426" y="1560629"/>
            <a:ext cx="960487" cy="96048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7EAE390-FA8B-426E-96D1-A3589F6E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42" y="1560629"/>
            <a:ext cx="960487" cy="96048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737947A-32A3-4F71-B027-C8F6BB95B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426" y="2977983"/>
            <a:ext cx="960487" cy="9604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EEFA824-9EB8-4551-9B6B-8AD91A0E1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426" y="4395337"/>
            <a:ext cx="960487" cy="96048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3824F53-298B-4590-BAA2-C823415C5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42" y="4395337"/>
            <a:ext cx="960487" cy="96048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AA69D40-B1B3-46BF-8A9D-CE1413FDC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42" y="2977983"/>
            <a:ext cx="960487" cy="9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00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6368268" y="2982098"/>
            <a:ext cx="1322970" cy="132297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81214" y="4695398"/>
            <a:ext cx="1322970" cy="132297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6875" y="1178191"/>
            <a:ext cx="1322970" cy="132297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68268" y="1178191"/>
            <a:ext cx="1322970" cy="132297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68268" y="4695398"/>
            <a:ext cx="1322970" cy="132297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76875" y="2982098"/>
            <a:ext cx="1322970" cy="1322970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9106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29106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29106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2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강민구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류완수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김한길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7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김형준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선민기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최하영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(UCC)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120500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120500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929106" y="1178190"/>
            <a:ext cx="3009900" cy="1540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9105" y="1634985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고문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유니티 메타버스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포톤 네트워크 커뮤니티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929105" y="5212998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 보조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 툴 및 문서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29105" y="3421233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Web3.0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메타마스크 지갑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 보조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15300" y="1663561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1600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컨트랙트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담당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20499" y="3421233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관리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IPFS,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분산저장소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93013" y="1280292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016787" y="1280292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793013" y="4841449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9011589" y="3055201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793014" y="3055201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8EE198-5D9F-4007-B4B1-1C12F983A5B3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배분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890234" y="5630674"/>
            <a:ext cx="2301766" cy="122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120500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직사각형 46"/>
          <p:cNvSpPr/>
          <p:nvPr/>
        </p:nvSpPr>
        <p:spPr>
          <a:xfrm>
            <a:off x="8120499" y="5190420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와이어프레임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015629" y="4846372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</p:spTree>
    <p:extLst>
      <p:ext uri="{BB962C8B-B14F-4D97-AF65-F5344CB8AC3E}">
        <p14:creationId xmlns:p14="http://schemas.microsoft.com/office/powerpoint/2010/main" val="955168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화살표: 왼쪽 18">
            <a:extLst>
              <a:ext uri="{FF2B5EF4-FFF2-40B4-BE49-F238E27FC236}">
                <a16:creationId xmlns:a16="http://schemas.microsoft.com/office/drawing/2014/main" id="{CB3E26E7-ED19-4B29-AFE0-B75D41F77C7E}"/>
              </a:ext>
            </a:extLst>
          </p:cNvPr>
          <p:cNvSpPr/>
          <p:nvPr/>
        </p:nvSpPr>
        <p:spPr>
          <a:xfrm flipH="1">
            <a:off x="4568766" y="2995805"/>
            <a:ext cx="3539802" cy="827009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34F3757-4CFF-4D07-816B-9EA9CE20C71D}"/>
              </a:ext>
            </a:extLst>
          </p:cNvPr>
          <p:cNvSpPr/>
          <p:nvPr/>
        </p:nvSpPr>
        <p:spPr>
          <a:xfrm>
            <a:off x="8376528" y="2284075"/>
            <a:ext cx="3218002" cy="2171023"/>
          </a:xfrm>
          <a:prstGeom prst="roundRect">
            <a:avLst/>
          </a:prstGeom>
          <a:noFill/>
          <a:ln w="28575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 </a:t>
            </a:r>
            <a:r>
              <a:rPr lang="en-US" altLang="ko-KR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NFTicket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배포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C9E1944D-AE0F-437C-8006-794850FE76C6}"/>
              </a:ext>
            </a:extLst>
          </p:cNvPr>
          <p:cNvSpPr txBox="1">
            <a:spLocks/>
          </p:cNvSpPr>
          <p:nvPr/>
        </p:nvSpPr>
        <p:spPr>
          <a:xfrm>
            <a:off x="927186" y="1342688"/>
            <a:ext cx="10163140" cy="466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서버는 아마존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네트워크는 </a:t>
            </a:r>
            <a:r>
              <a:rPr lang="en-US" altLang="ko-KR" sz="20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Polygon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2958AD-C09E-4CBF-9A4A-1F8E393D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74" y="3006273"/>
            <a:ext cx="676615" cy="8193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D5E84D-E64F-462D-A828-D3A60744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137" y="3089565"/>
            <a:ext cx="672671" cy="8145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0E6BF10-C9CC-4092-9B10-68F7F18C5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726" y="3021487"/>
            <a:ext cx="691141" cy="7801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686BD0-FE18-49C3-BF15-61064F7ED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320" y="3108567"/>
            <a:ext cx="696880" cy="786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9FDCC2-A72C-4F05-B0E8-817E3126C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121" y="1658280"/>
            <a:ext cx="2011690" cy="11322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AD93865-8908-4D01-BABE-E6E5A33B8217}"/>
              </a:ext>
            </a:extLst>
          </p:cNvPr>
          <p:cNvGrpSpPr/>
          <p:nvPr/>
        </p:nvGrpSpPr>
        <p:grpSpPr>
          <a:xfrm flipH="1">
            <a:off x="5357152" y="2633231"/>
            <a:ext cx="1574092" cy="1270920"/>
            <a:chOff x="4379370" y="4001584"/>
            <a:chExt cx="2478259" cy="18517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040248-553E-451E-8417-5DE4D8F2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9370" y="4001584"/>
              <a:ext cx="2478259" cy="185178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F53C849-C30D-4776-9768-5C90051F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2377" y="4992972"/>
              <a:ext cx="456141" cy="451956"/>
            </a:xfrm>
            <a:prstGeom prst="rect">
              <a:avLst/>
            </a:prstGeom>
          </p:spPr>
        </p:pic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CAE83A2-D074-4D24-95AD-2591DE7C818C}"/>
              </a:ext>
            </a:extLst>
          </p:cNvPr>
          <p:cNvSpPr/>
          <p:nvPr/>
        </p:nvSpPr>
        <p:spPr>
          <a:xfrm>
            <a:off x="1010911" y="2262068"/>
            <a:ext cx="3218002" cy="2171023"/>
          </a:xfrm>
          <a:prstGeom prst="roundRect">
            <a:avLst/>
          </a:prstGeom>
          <a:noFill/>
          <a:ln w="28575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A8684D-2643-4037-8591-09828D654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4914" y="1756763"/>
            <a:ext cx="1418143" cy="10202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15A5BBA-9DAF-48BC-B8A5-300A4D724D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4066" y="3463154"/>
            <a:ext cx="584776" cy="5847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AB5560A-9B48-49BB-AE24-50849721CF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4781" y="4455098"/>
            <a:ext cx="2429055" cy="1619370"/>
          </a:xfrm>
          <a:prstGeom prst="rect">
            <a:avLst/>
          </a:prstGeom>
        </p:spPr>
      </p:pic>
      <p:sp>
        <p:nvSpPr>
          <p:cNvPr id="37" name="화살표: 왼쪽 18">
            <a:extLst>
              <a:ext uri="{FF2B5EF4-FFF2-40B4-BE49-F238E27FC236}">
                <a16:creationId xmlns:a16="http://schemas.microsoft.com/office/drawing/2014/main" id="{7BDDDB07-04B7-4E15-BE26-8D2B2489954F}"/>
              </a:ext>
            </a:extLst>
          </p:cNvPr>
          <p:cNvSpPr/>
          <p:nvPr/>
        </p:nvSpPr>
        <p:spPr>
          <a:xfrm flipH="1">
            <a:off x="4568766" y="4717520"/>
            <a:ext cx="3539802" cy="827009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7A4EDCA-6D91-406A-808C-027F1E5FF9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0774" y="4717520"/>
            <a:ext cx="2198276" cy="108071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7976EC1-B2F4-4E28-8E5B-3537538C2C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47491" y="4985036"/>
            <a:ext cx="342656" cy="55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8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레퍼런스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3871A2A-1C68-4CF7-8FE5-B9374EE62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623107"/>
              </p:ext>
            </p:extLst>
          </p:nvPr>
        </p:nvGraphicFramePr>
        <p:xfrm>
          <a:off x="1753502" y="1561673"/>
          <a:ext cx="8921347" cy="3850902"/>
        </p:xfrm>
        <a:graphic>
          <a:graphicData uri="http://schemas.openxmlformats.org/drawingml/2006/table">
            <a:tbl>
              <a:tblPr/>
              <a:tblGrid>
                <a:gridCol w="2319550">
                  <a:extLst>
                    <a:ext uri="{9D8B030D-6E8A-4147-A177-3AD203B41FA5}">
                      <a16:colId xmlns:a16="http://schemas.microsoft.com/office/drawing/2014/main" val="1830569823"/>
                    </a:ext>
                  </a:extLst>
                </a:gridCol>
                <a:gridCol w="6601797">
                  <a:extLst>
                    <a:ext uri="{9D8B030D-6E8A-4147-A177-3AD203B41FA5}">
                      <a16:colId xmlns:a16="http://schemas.microsoft.com/office/drawing/2014/main" val="2065322314"/>
                    </a:ext>
                  </a:extLst>
                </a:gridCol>
              </a:tblGrid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Docsss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79020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OpenZeppelin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3"/>
                        </a:rPr>
                        <a:t>https://docs.openzeppelin.com/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89570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Klaytn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4"/>
                        </a:rPr>
                        <a:t>https://ko.docs.klaytn.com/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3043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Truffle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3"/>
                        </a:rPr>
                        <a:t>https://trufflesuite.com/docs/index.html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15024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React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5"/>
                        </a:rPr>
                        <a:t>https://reactjs.org/docs/getting-started.html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529324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Web 3.0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5"/>
                        </a:rPr>
                        <a:t>https://web3js.readthedocs.io/en/v1.7.1/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7467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TOAST UI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hlinkClick r:id="rId6"/>
                        </a:rPr>
                        <a:t>https://nhn.github.io/tui.image-editor/latest/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481237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Unity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7"/>
                        </a:rPr>
                        <a:t>https://docs.unity3d.com/Manual/index.html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600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etc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골든 메탈 스튜디오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Unity Free Assets, 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Iconfinder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386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938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224831" y="2646336"/>
            <a:ext cx="574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750449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4709467" y="2646336"/>
            <a:ext cx="2773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37268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510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키워드 </a:t>
            </a:r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하려나</a:t>
            </a:r>
            <a:r>
              <a:rPr lang="en-US" altLang="ko-KR" sz="28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???</a:t>
            </a:r>
          </a:p>
        </p:txBody>
      </p:sp>
      <p:sp>
        <p:nvSpPr>
          <p:cNvPr id="25" name="사각형: 둥근 모서리 12">
            <a:extLst>
              <a:ext uri="{FF2B5EF4-FFF2-40B4-BE49-F238E27FC236}">
                <a16:creationId xmlns:a16="http://schemas.microsoft.com/office/drawing/2014/main" id="{7D15FF6F-F4CF-4B67-A1F2-F15FFD6CA22D}"/>
              </a:ext>
            </a:extLst>
          </p:cNvPr>
          <p:cNvSpPr/>
          <p:nvPr/>
        </p:nvSpPr>
        <p:spPr>
          <a:xfrm>
            <a:off x="1929230" y="3162899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취향 분석</a:t>
            </a:r>
          </a:p>
        </p:txBody>
      </p:sp>
      <p:sp>
        <p:nvSpPr>
          <p:cNvPr id="26" name="사각형: 둥근 모서리 13">
            <a:extLst>
              <a:ext uri="{FF2B5EF4-FFF2-40B4-BE49-F238E27FC236}">
                <a16:creationId xmlns:a16="http://schemas.microsoft.com/office/drawing/2014/main" id="{592501B8-3701-4286-B6E6-5344B202E040}"/>
              </a:ext>
            </a:extLst>
          </p:cNvPr>
          <p:cNvSpPr/>
          <p:nvPr/>
        </p:nvSpPr>
        <p:spPr>
          <a:xfrm>
            <a:off x="1929229" y="4521255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같이 보기</a:t>
            </a:r>
          </a:p>
        </p:txBody>
      </p:sp>
      <p:sp>
        <p:nvSpPr>
          <p:cNvPr id="27" name="사각형: 둥근 모서리 14">
            <a:extLst>
              <a:ext uri="{FF2B5EF4-FFF2-40B4-BE49-F238E27FC236}">
                <a16:creationId xmlns:a16="http://schemas.microsoft.com/office/drawing/2014/main" id="{526DE4AE-DCE9-43E2-B606-D536914D94FF}"/>
              </a:ext>
            </a:extLst>
          </p:cNvPr>
          <p:cNvSpPr/>
          <p:nvPr/>
        </p:nvSpPr>
        <p:spPr>
          <a:xfrm>
            <a:off x="1929230" y="1804543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연계 추천</a:t>
            </a:r>
          </a:p>
        </p:txBody>
      </p:sp>
      <p:sp>
        <p:nvSpPr>
          <p:cNvPr id="13" name="사각형: 둥근 모서리 9">
            <a:extLst>
              <a:ext uri="{FF2B5EF4-FFF2-40B4-BE49-F238E27FC236}">
                <a16:creationId xmlns:a16="http://schemas.microsoft.com/office/drawing/2014/main" id="{556A9DAD-87AF-4567-8F0F-07D6E5B5072A}"/>
              </a:ext>
            </a:extLst>
          </p:cNvPr>
          <p:cNvSpPr/>
          <p:nvPr/>
        </p:nvSpPr>
        <p:spPr>
          <a:xfrm>
            <a:off x="4003910" y="1854376"/>
            <a:ext cx="6640644" cy="7364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이걸 좋아한다면 당신이 좋아하는 것은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9">
            <a:extLst>
              <a:ext uri="{FF2B5EF4-FFF2-40B4-BE49-F238E27FC236}">
                <a16:creationId xmlns:a16="http://schemas.microsoft.com/office/drawing/2014/main" id="{257EB873-1B24-4218-BCBE-67804BB9C974}"/>
              </a:ext>
            </a:extLst>
          </p:cNvPr>
          <p:cNvSpPr/>
          <p:nvPr/>
        </p:nvSpPr>
        <p:spPr>
          <a:xfrm>
            <a:off x="4003910" y="3242878"/>
            <a:ext cx="6640644" cy="7364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내가 좋아하는 것이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뭔데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사각형: 둥근 모서리 9">
            <a:extLst>
              <a:ext uri="{FF2B5EF4-FFF2-40B4-BE49-F238E27FC236}">
                <a16:creationId xmlns:a16="http://schemas.microsoft.com/office/drawing/2014/main" id="{531700EE-8DDA-4914-92ED-7994A43DD65F}"/>
              </a:ext>
            </a:extLst>
          </p:cNvPr>
          <p:cNvSpPr/>
          <p:nvPr/>
        </p:nvSpPr>
        <p:spPr>
          <a:xfrm>
            <a:off x="4003910" y="4601234"/>
            <a:ext cx="6640644" cy="7364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수요와 시장성이 충분한 서비스</a:t>
            </a:r>
          </a:p>
        </p:txBody>
      </p:sp>
    </p:spTree>
    <p:extLst>
      <p:ext uri="{BB962C8B-B14F-4D97-AF65-F5344CB8AC3E}">
        <p14:creationId xmlns:p14="http://schemas.microsoft.com/office/powerpoint/2010/main" val="226896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CDA907-4963-44EB-B10A-175696CB3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81" y="4024791"/>
            <a:ext cx="1052551" cy="10525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블록체인의 신뢰성과 스마트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컨트랙트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고유성과 희소성을 활용한 서비스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E6C240-1184-4336-8CC7-11E6174E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92" y="2512865"/>
            <a:ext cx="1295127" cy="1295127"/>
          </a:xfrm>
          <a:prstGeom prst="rect">
            <a:avLst/>
          </a:prstGeom>
        </p:spPr>
      </p:pic>
      <p:sp>
        <p:nvSpPr>
          <p:cNvPr id="6" name="사각형: 둥근 모서리 14">
            <a:extLst>
              <a:ext uri="{FF2B5EF4-FFF2-40B4-BE49-F238E27FC236}">
                <a16:creationId xmlns:a16="http://schemas.microsoft.com/office/drawing/2014/main" id="{2F709107-3DCE-4884-964A-4FF99DCA27CD}"/>
              </a:ext>
            </a:extLst>
          </p:cNvPr>
          <p:cNvSpPr/>
          <p:nvPr/>
        </p:nvSpPr>
        <p:spPr>
          <a:xfrm>
            <a:off x="5602296" y="2642173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신뢰성</a:t>
            </a:r>
          </a:p>
        </p:txBody>
      </p:sp>
      <p:sp>
        <p:nvSpPr>
          <p:cNvPr id="7" name="사각형: 둥근 모서리 14">
            <a:extLst>
              <a:ext uri="{FF2B5EF4-FFF2-40B4-BE49-F238E27FC236}">
                <a16:creationId xmlns:a16="http://schemas.microsoft.com/office/drawing/2014/main" id="{251AEBAD-ED12-43FF-B201-0D1338A22D92}"/>
              </a:ext>
            </a:extLst>
          </p:cNvPr>
          <p:cNvSpPr/>
          <p:nvPr/>
        </p:nvSpPr>
        <p:spPr>
          <a:xfrm>
            <a:off x="7872531" y="2642173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컨트랙트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9E978FB8-7761-4A16-A025-F89D162552F1}"/>
              </a:ext>
            </a:extLst>
          </p:cNvPr>
          <p:cNvSpPr/>
          <p:nvPr/>
        </p:nvSpPr>
        <p:spPr>
          <a:xfrm>
            <a:off x="5602296" y="4102875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희소성</a:t>
            </a:r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EF4D28FB-43AA-433D-888A-7AC090B33250}"/>
              </a:ext>
            </a:extLst>
          </p:cNvPr>
          <p:cNvSpPr/>
          <p:nvPr/>
        </p:nvSpPr>
        <p:spPr>
          <a:xfrm>
            <a:off x="7872531" y="4102875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고유성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71946E0-49E2-4F8C-8F2D-CE695B97902B}"/>
              </a:ext>
            </a:extLst>
          </p:cNvPr>
          <p:cNvSpPr/>
          <p:nvPr/>
        </p:nvSpPr>
        <p:spPr>
          <a:xfrm>
            <a:off x="4553717" y="2960373"/>
            <a:ext cx="780334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CCEADCF-FFE3-4138-BEB5-56620A944034}"/>
              </a:ext>
            </a:extLst>
          </p:cNvPr>
          <p:cNvSpPr/>
          <p:nvPr/>
        </p:nvSpPr>
        <p:spPr>
          <a:xfrm>
            <a:off x="4553717" y="4351011"/>
            <a:ext cx="780334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90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Why Ticket? 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현실적인 규모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95B89D-4415-4B1F-99A4-034BB9145BBB}"/>
              </a:ext>
            </a:extLst>
          </p:cNvPr>
          <p:cNvSpPr/>
          <p:nvPr/>
        </p:nvSpPr>
        <p:spPr>
          <a:xfrm>
            <a:off x="1757082" y="1269553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가공난이도 차이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F43CF2-7F23-4640-8AEC-90BDE29E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2240701"/>
            <a:ext cx="2357925" cy="3318779"/>
          </a:xfrm>
          <a:prstGeom prst="rect">
            <a:avLst/>
          </a:prstGeom>
        </p:spPr>
      </p:pic>
      <p:sp>
        <p:nvSpPr>
          <p:cNvPr id="8" name="L 도형 7">
            <a:extLst>
              <a:ext uri="{FF2B5EF4-FFF2-40B4-BE49-F238E27FC236}">
                <a16:creationId xmlns:a16="http://schemas.microsoft.com/office/drawing/2014/main" id="{7C26F468-7ECC-4F77-9590-3AFD5A129259}"/>
              </a:ext>
            </a:extLst>
          </p:cNvPr>
          <p:cNvSpPr/>
          <p:nvPr/>
        </p:nvSpPr>
        <p:spPr>
          <a:xfrm rot="2813291">
            <a:off x="5308599" y="3423710"/>
            <a:ext cx="990600" cy="990600"/>
          </a:xfrm>
          <a:prstGeom prst="corner">
            <a:avLst>
              <a:gd name="adj1" fmla="val 21795"/>
              <a:gd name="adj2" fmla="val 24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E42F035-6F37-4321-8E1C-869F9D310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677" y="2494701"/>
            <a:ext cx="4311802" cy="2591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9F84A7-0CB4-4C30-8862-2737A1A977A3}"/>
              </a:ext>
            </a:extLst>
          </p:cNvPr>
          <p:cNvSpPr txBox="1"/>
          <p:nvPr/>
        </p:nvSpPr>
        <p:spPr>
          <a:xfrm>
            <a:off x="2043985" y="5588447"/>
            <a:ext cx="2357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조각상 커스텀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506CB-FA90-4756-A542-9CCF58D2EE76}"/>
              </a:ext>
            </a:extLst>
          </p:cNvPr>
          <p:cNvSpPr txBox="1"/>
          <p:nvPr/>
        </p:nvSpPr>
        <p:spPr>
          <a:xfrm>
            <a:off x="7450458" y="5588447"/>
            <a:ext cx="2357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티켓 커스텀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27257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778998" y="2767515"/>
            <a:ext cx="1322970" cy="132297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63727" y="4159538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김형준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531230" y="2767515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6" name="직사각형 45"/>
          <p:cNvSpPr/>
          <p:nvPr/>
        </p:nvSpPr>
        <p:spPr>
          <a:xfrm>
            <a:off x="2526030" y="3252885"/>
            <a:ext cx="300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1600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컨트랙트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담당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427517" y="2869616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8EE198-5D9F-4007-B4B1-1C12F983A5B3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문화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890234" y="5630674"/>
            <a:ext cx="2301766" cy="122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56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D7A5AF-DF5C-41EE-9992-5036F9D4D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410" y="2242902"/>
            <a:ext cx="3924160" cy="23544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510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전시공간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티켓 전시 기능 제공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실제로 그 티켓을 보유한 사람임을 알 수 있음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2BE79A-BFC0-4415-A772-3236FFC7F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073" y="3827812"/>
            <a:ext cx="3528988" cy="23544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D6336F-AC04-4BE4-8A97-C03F1C4AC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595" y="3853305"/>
            <a:ext cx="4146593" cy="23290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A86360-9D41-4BD9-A6D2-FC9D2BA16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11" y="2242902"/>
            <a:ext cx="4129590" cy="25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01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암표와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위조표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방지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암표나 위조표를 막을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판매측에서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사용할 수 있는 고유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변환가능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F35F7B-9EDA-473C-BC4A-5B60AA6D4D2C}"/>
              </a:ext>
            </a:extLst>
          </p:cNvPr>
          <p:cNvSpPr/>
          <p:nvPr/>
        </p:nvSpPr>
        <p:spPr>
          <a:xfrm>
            <a:off x="1733873" y="2329192"/>
            <a:ext cx="975037" cy="1081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QR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EDFFAC-A8BA-4957-9F57-F1D3333D3AC8}"/>
              </a:ext>
            </a:extLst>
          </p:cNvPr>
          <p:cNvGrpSpPr/>
          <p:nvPr/>
        </p:nvGrpSpPr>
        <p:grpSpPr>
          <a:xfrm>
            <a:off x="2955634" y="2409306"/>
            <a:ext cx="1089961" cy="1000889"/>
            <a:chOff x="1560786" y="2257559"/>
            <a:chExt cx="2552497" cy="2364146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F41CA81-5E9C-49D8-9D91-D7EF16354B45}"/>
                </a:ext>
              </a:extLst>
            </p:cNvPr>
            <p:cNvSpPr/>
            <p:nvPr/>
          </p:nvSpPr>
          <p:spPr>
            <a:xfrm>
              <a:off x="1654961" y="2257559"/>
              <a:ext cx="2364146" cy="2364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9D876F7-64B9-49D6-B9DF-0E1555579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2"/>
            <a:stretch/>
          </p:blipFill>
          <p:spPr>
            <a:xfrm>
              <a:off x="1560786" y="2371060"/>
              <a:ext cx="2552497" cy="2137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493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B8EE198-5D9F-4007-B4B1-1C12F983A5B3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문화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890234" y="5630674"/>
            <a:ext cx="2301766" cy="122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1CE126-354C-40FB-9A39-DD792580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31" y="1200197"/>
            <a:ext cx="9588137" cy="5221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365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페르소나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모서리가 둥근 직사각형 13">
            <a:extLst>
              <a:ext uri="{FF2B5EF4-FFF2-40B4-BE49-F238E27FC236}">
                <a16:creationId xmlns:a16="http://schemas.microsoft.com/office/drawing/2014/main" id="{1E2D3CB4-319F-4C2A-B255-41A2BEAC3C44}"/>
              </a:ext>
            </a:extLst>
          </p:cNvPr>
          <p:cNvSpPr/>
          <p:nvPr/>
        </p:nvSpPr>
        <p:spPr>
          <a:xfrm>
            <a:off x="987056" y="1222748"/>
            <a:ext cx="10217889" cy="45613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657649-B995-48D9-9A8F-E2B6340EFCA2}"/>
              </a:ext>
            </a:extLst>
          </p:cNvPr>
          <p:cNvGrpSpPr/>
          <p:nvPr/>
        </p:nvGrpSpPr>
        <p:grpSpPr>
          <a:xfrm>
            <a:off x="1721818" y="2225661"/>
            <a:ext cx="2552497" cy="2364146"/>
            <a:chOff x="1560786" y="2257559"/>
            <a:chExt cx="2552497" cy="236414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6628D8A-571F-437E-9D08-E59CC099D952}"/>
                </a:ext>
              </a:extLst>
            </p:cNvPr>
            <p:cNvSpPr/>
            <p:nvPr/>
          </p:nvSpPr>
          <p:spPr>
            <a:xfrm>
              <a:off x="1654961" y="2257559"/>
              <a:ext cx="2364146" cy="2364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342E778-70B2-4D3B-BCC4-D31A1B87E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2"/>
            <a:stretch/>
          </p:blipFill>
          <p:spPr>
            <a:xfrm>
              <a:off x="1560786" y="2371060"/>
              <a:ext cx="2552497" cy="2137144"/>
            </a:xfrm>
            <a:prstGeom prst="rect">
              <a:avLst/>
            </a:prstGeom>
          </p:spPr>
        </p:pic>
      </p:grp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FCED540-4DE6-466A-B6A1-A41613715190}"/>
              </a:ext>
            </a:extLst>
          </p:cNvPr>
          <p:cNvSpPr txBox="1">
            <a:spLocks/>
          </p:cNvSpPr>
          <p:nvPr/>
        </p:nvSpPr>
        <p:spPr>
          <a:xfrm>
            <a:off x="5009076" y="1902972"/>
            <a:ext cx="6349155" cy="4026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김거북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28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매달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번은 콘서트를 다님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최애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티켓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팜플렛 등 추억 모음 앨범이 있음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니즈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놓친 티켓을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안전하게 구매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싶음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콜렉션을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자랑하고 싶음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나와 같은 공연을 보러 다니는 사람들과 만나고 싶음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1201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네비게이션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 &amp;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855D8E-E88E-41C6-B943-B85D3E5D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49" y="1119617"/>
            <a:ext cx="7350837" cy="49981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133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45D9B2-D1A4-49D2-BE7D-55439E39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14" y="1397731"/>
            <a:ext cx="8113486" cy="4316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292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1DEF1D-7CC6-40F4-B506-D67B6C3C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176" y="1111860"/>
            <a:ext cx="6189648" cy="48436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342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마켓 페이지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139D42-87D7-41CF-905D-25BEFE3D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57" y="1139329"/>
            <a:ext cx="9187543" cy="49066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31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665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원초적 욕구 자극 상품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사각형: 둥근 모서리 14">
            <a:extLst>
              <a:ext uri="{FF2B5EF4-FFF2-40B4-BE49-F238E27FC236}">
                <a16:creationId xmlns:a16="http://schemas.microsoft.com/office/drawing/2014/main" id="{3006B015-49C6-418D-8EEB-808060DAAB36}"/>
              </a:ext>
            </a:extLst>
          </p:cNvPr>
          <p:cNvSpPr/>
          <p:nvPr/>
        </p:nvSpPr>
        <p:spPr>
          <a:xfrm>
            <a:off x="4155000" y="2412804"/>
            <a:ext cx="1825185" cy="89638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욕구</a:t>
            </a:r>
          </a:p>
        </p:txBody>
      </p:sp>
      <p:sp>
        <p:nvSpPr>
          <p:cNvPr id="6" name="사각형: 둥근 모서리 14">
            <a:extLst>
              <a:ext uri="{FF2B5EF4-FFF2-40B4-BE49-F238E27FC236}">
                <a16:creationId xmlns:a16="http://schemas.microsoft.com/office/drawing/2014/main" id="{93D7D8C8-0D0B-4FE7-8053-C58BE8B4F064}"/>
              </a:ext>
            </a:extLst>
          </p:cNvPr>
          <p:cNvSpPr/>
          <p:nvPr/>
        </p:nvSpPr>
        <p:spPr>
          <a:xfrm>
            <a:off x="4155000" y="3548815"/>
            <a:ext cx="1825185" cy="89638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소장 욕구</a:t>
            </a:r>
          </a:p>
        </p:txBody>
      </p:sp>
      <p:sp>
        <p:nvSpPr>
          <p:cNvPr id="7" name="사각형: 둥근 모서리 14">
            <a:extLst>
              <a:ext uri="{FF2B5EF4-FFF2-40B4-BE49-F238E27FC236}">
                <a16:creationId xmlns:a16="http://schemas.microsoft.com/office/drawing/2014/main" id="{95330E80-3167-477F-9004-84243AFB53CC}"/>
              </a:ext>
            </a:extLst>
          </p:cNvPr>
          <p:cNvSpPr/>
          <p:nvPr/>
        </p:nvSpPr>
        <p:spPr>
          <a:xfrm>
            <a:off x="4155000" y="4703776"/>
            <a:ext cx="1825185" cy="89638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현시 욕구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5B561A-6BB5-406E-A44C-BBAEE654B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600" y="2301729"/>
            <a:ext cx="3987258" cy="2990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CC7E99-4D59-4FD4-8EE8-25066A01F9D0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판매하는 것은 누구나 가지고 있는 원초적 욕구를 자극할 수 있는 물건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5F2F38-9C25-40DF-A0EA-CDD9B63346D9}"/>
              </a:ext>
            </a:extLst>
          </p:cNvPr>
          <p:cNvCxnSpPr/>
          <p:nvPr/>
        </p:nvCxnSpPr>
        <p:spPr>
          <a:xfrm>
            <a:off x="6322892" y="1938566"/>
            <a:ext cx="0" cy="402282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A14D07B8-9CC9-4401-B2C7-D0E8B6503923}"/>
              </a:ext>
            </a:extLst>
          </p:cNvPr>
          <p:cNvSpPr/>
          <p:nvPr/>
        </p:nvSpPr>
        <p:spPr>
          <a:xfrm>
            <a:off x="1147777" y="3548815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원초적 욕구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6F713C3-C2A5-496C-86B9-D1A2DFCD2E8F}"/>
              </a:ext>
            </a:extLst>
          </p:cNvPr>
          <p:cNvSpPr/>
          <p:nvPr/>
        </p:nvSpPr>
        <p:spPr>
          <a:xfrm>
            <a:off x="3143789" y="3796951"/>
            <a:ext cx="89999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A984F0C-1FE5-40FE-B5E1-5C9E6F0E3C49}"/>
              </a:ext>
            </a:extLst>
          </p:cNvPr>
          <p:cNvSpPr/>
          <p:nvPr/>
        </p:nvSpPr>
        <p:spPr>
          <a:xfrm rot="20074072">
            <a:off x="3143789" y="3061049"/>
            <a:ext cx="89999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9DD8E9-6C76-414A-8E01-A3528B397840}"/>
              </a:ext>
            </a:extLst>
          </p:cNvPr>
          <p:cNvSpPr/>
          <p:nvPr/>
        </p:nvSpPr>
        <p:spPr>
          <a:xfrm rot="1396639">
            <a:off x="3143789" y="4532853"/>
            <a:ext cx="89999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F3C20-D35D-4BD7-9674-336948463CFE}"/>
              </a:ext>
            </a:extLst>
          </p:cNvPr>
          <p:cNvSpPr txBox="1"/>
          <p:nvPr/>
        </p:nvSpPr>
        <p:spPr>
          <a:xfrm>
            <a:off x="6322892" y="5446269"/>
            <a:ext cx="446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수집욕구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소장욕구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현시욕구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이해하기 쉬운 사진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483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마켓 상세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9631D8-DE78-49E9-B7E4-7773C5E6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220" y="1248229"/>
            <a:ext cx="7059560" cy="46992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34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1C57A-AE10-434D-86F6-BB77F98F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755" y="1161142"/>
            <a:ext cx="6434452" cy="49566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9912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푸터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36BBA-2192-4486-A998-C2D67405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" y="3002236"/>
            <a:ext cx="10726057" cy="1411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087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A7FA8A-97AD-411F-9858-E8A96B53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34" y="1876666"/>
            <a:ext cx="7647619" cy="386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A247E-1CE1-4235-AB89-68EB038EC792}"/>
              </a:ext>
            </a:extLst>
          </p:cNvPr>
          <p:cNvSpPr txBox="1"/>
          <p:nvPr/>
        </p:nvSpPr>
        <p:spPr>
          <a:xfrm>
            <a:off x="5582758" y="5862188"/>
            <a:ext cx="4591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개발중인 실제 화면입니다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4B0D4-7D85-4AAD-BC42-9485853D714C}"/>
              </a:ext>
            </a:extLst>
          </p:cNvPr>
          <p:cNvSpPr txBox="1"/>
          <p:nvPr/>
        </p:nvSpPr>
        <p:spPr>
          <a:xfrm>
            <a:off x="4753692" y="4790644"/>
            <a:ext cx="157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[NFT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할로윈 호박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912F13-0DF1-45CC-A95E-0EA586EAB4A8}"/>
              </a:ext>
            </a:extLst>
          </p:cNvPr>
          <p:cNvSpPr txBox="1"/>
          <p:nvPr/>
        </p:nvSpPr>
        <p:spPr>
          <a:xfrm>
            <a:off x="4288103" y="5143786"/>
            <a:ext cx="2067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NFTicket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975E5B-1977-4C28-807E-9F290A1053BB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발행 기능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610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레어 티켓 발매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462721-1738-4576-86C1-D290EB937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04418">
            <a:off x="6410024" y="3402163"/>
            <a:ext cx="4743450" cy="19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A74DB9-AD32-4916-AE36-D7AD42BDD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04418">
            <a:off x="1614469" y="3279449"/>
            <a:ext cx="4752975" cy="1876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4A22AF-873A-4DBF-A9FC-BAB03DD3A5F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 측 등급 별로 다른 티켓 이미지 제공 가능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3D313B2-165B-4765-AD17-7394E37F2AB7}"/>
              </a:ext>
            </a:extLst>
          </p:cNvPr>
          <p:cNvSpPr/>
          <p:nvPr/>
        </p:nvSpPr>
        <p:spPr>
          <a:xfrm>
            <a:off x="858018" y="1988152"/>
            <a:ext cx="3529888" cy="1536835"/>
          </a:xfrm>
          <a:prstGeom prst="wedgeRoundRectCallout">
            <a:avLst>
              <a:gd name="adj1" fmla="val -3679"/>
              <a:gd name="adj2" fmla="val 7728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등급이어도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10%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확률로 빨간 티켓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선착순 </a:t>
            </a:r>
            <a:r>
              <a:rPr lang="en-US" altLang="ko-KR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 한정</a:t>
            </a:r>
            <a:r>
              <a:rPr lang="en-US" altLang="ko-KR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77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3">
            <a:extLst>
              <a:ext uri="{FF2B5EF4-FFF2-40B4-BE49-F238E27FC236}">
                <a16:creationId xmlns:a16="http://schemas.microsoft.com/office/drawing/2014/main" id="{01FF28FA-C406-4BAF-9DCB-62F154C9CF12}"/>
              </a:ext>
            </a:extLst>
          </p:cNvPr>
          <p:cNvSpPr/>
          <p:nvPr/>
        </p:nvSpPr>
        <p:spPr>
          <a:xfrm>
            <a:off x="7804431" y="1998493"/>
            <a:ext cx="3285895" cy="3934300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 꾸미기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2C5049DC-976E-4C4F-889A-E1D67BBA4D18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921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0B6030-F2F1-4F88-AF4C-351F7F1A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773" y="2477257"/>
            <a:ext cx="2705213" cy="4271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07739E-3734-44C7-AA1F-21465195F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558" y="2280002"/>
            <a:ext cx="1209673" cy="1108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3FA93B-5330-48E3-A3B0-3C0352717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774" y="3135657"/>
            <a:ext cx="2705213" cy="23844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EEC7882-354F-43D7-82F8-E94E2C52230D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티켓을 만들다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스티커 사진과 같은 이미지 편집 기능을 제공하고 저장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271487-D605-4006-B3B9-90076698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558" y="4305497"/>
            <a:ext cx="1209674" cy="1108021"/>
          </a:xfrm>
          <a:prstGeom prst="rect">
            <a:avLst/>
          </a:prstGeom>
        </p:spPr>
      </p:pic>
      <p:sp>
        <p:nvSpPr>
          <p:cNvPr id="14" name="화살표: 왼쪽 18">
            <a:extLst>
              <a:ext uri="{FF2B5EF4-FFF2-40B4-BE49-F238E27FC236}">
                <a16:creationId xmlns:a16="http://schemas.microsoft.com/office/drawing/2014/main" id="{D4A39BAC-5A6E-40B2-B8B6-181352A302B5}"/>
              </a:ext>
            </a:extLst>
          </p:cNvPr>
          <p:cNvSpPr/>
          <p:nvPr/>
        </p:nvSpPr>
        <p:spPr>
          <a:xfrm rot="10800000">
            <a:off x="5999320" y="2615697"/>
            <a:ext cx="1243188" cy="49881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화살표: 왼쪽 18">
            <a:extLst>
              <a:ext uri="{FF2B5EF4-FFF2-40B4-BE49-F238E27FC236}">
                <a16:creationId xmlns:a16="http://schemas.microsoft.com/office/drawing/2014/main" id="{F85182C7-8FB2-46EC-A698-6023DA8DD6C2}"/>
              </a:ext>
            </a:extLst>
          </p:cNvPr>
          <p:cNvSpPr/>
          <p:nvPr/>
        </p:nvSpPr>
        <p:spPr>
          <a:xfrm>
            <a:off x="5999320" y="4728276"/>
            <a:ext cx="1243188" cy="49881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화살표: 왼쪽 18">
            <a:extLst>
              <a:ext uri="{FF2B5EF4-FFF2-40B4-BE49-F238E27FC236}">
                <a16:creationId xmlns:a16="http://schemas.microsoft.com/office/drawing/2014/main" id="{48F6E944-9201-481D-A287-3C22636C9C8A}"/>
              </a:ext>
            </a:extLst>
          </p:cNvPr>
          <p:cNvSpPr/>
          <p:nvPr/>
        </p:nvSpPr>
        <p:spPr>
          <a:xfrm>
            <a:off x="2967629" y="4728276"/>
            <a:ext cx="1243188" cy="49881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화살표: 왼쪽 18">
            <a:extLst>
              <a:ext uri="{FF2B5EF4-FFF2-40B4-BE49-F238E27FC236}">
                <a16:creationId xmlns:a16="http://schemas.microsoft.com/office/drawing/2014/main" id="{84110B99-73D5-418E-B4DA-DE6CB6F6FD2C}"/>
              </a:ext>
            </a:extLst>
          </p:cNvPr>
          <p:cNvSpPr/>
          <p:nvPr/>
        </p:nvSpPr>
        <p:spPr>
          <a:xfrm rot="10800000">
            <a:off x="2967628" y="2615697"/>
            <a:ext cx="1243188" cy="49881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53E06C-3B98-411A-B2DE-3064D62CF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505" y="4396796"/>
            <a:ext cx="1201785" cy="120178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53EAB16-81FC-44C6-9D7F-9A78EBAFBD9A}"/>
              </a:ext>
            </a:extLst>
          </p:cNvPr>
          <p:cNvGrpSpPr/>
          <p:nvPr/>
        </p:nvGrpSpPr>
        <p:grpSpPr>
          <a:xfrm>
            <a:off x="1392013" y="2303504"/>
            <a:ext cx="1297531" cy="1201785"/>
            <a:chOff x="1560786" y="2257559"/>
            <a:chExt cx="2552497" cy="236414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948AB52-A27B-46C4-AA4D-6C1492D9E4CE}"/>
                </a:ext>
              </a:extLst>
            </p:cNvPr>
            <p:cNvSpPr/>
            <p:nvPr/>
          </p:nvSpPr>
          <p:spPr>
            <a:xfrm>
              <a:off x="1654961" y="2257559"/>
              <a:ext cx="2364146" cy="2364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7D986A-93D0-4672-B1E0-3D1230A2D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2"/>
            <a:stretch/>
          </p:blipFill>
          <p:spPr>
            <a:xfrm>
              <a:off x="1560786" y="2371060"/>
              <a:ext cx="2552497" cy="213714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52D0A-CAE7-4992-8221-5CDC6DDBCBFD}"/>
              </a:ext>
            </a:extLst>
          </p:cNvPr>
          <p:cNvSpPr txBox="1"/>
          <p:nvPr/>
        </p:nvSpPr>
        <p:spPr>
          <a:xfrm>
            <a:off x="8975834" y="5598581"/>
            <a:ext cx="1936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개발중인 실제 화면입니다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940299-1090-465A-9FE3-E5A06323ED77}"/>
              </a:ext>
            </a:extLst>
          </p:cNvPr>
          <p:cNvSpPr txBox="1"/>
          <p:nvPr/>
        </p:nvSpPr>
        <p:spPr>
          <a:xfrm>
            <a:off x="1503598" y="3614416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김거북씨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B2D26D-D89E-4146-A498-006ACC2763A1}"/>
              </a:ext>
            </a:extLst>
          </p:cNvPr>
          <p:cNvSpPr txBox="1"/>
          <p:nvPr/>
        </p:nvSpPr>
        <p:spPr>
          <a:xfrm>
            <a:off x="1503598" y="5705528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서버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7D1D20-4F7A-4A3C-A834-0EFE590886EC}"/>
              </a:ext>
            </a:extLst>
          </p:cNvPr>
          <p:cNvSpPr txBox="1"/>
          <p:nvPr/>
        </p:nvSpPr>
        <p:spPr>
          <a:xfrm>
            <a:off x="4583558" y="3614416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389EEE-56D7-4184-A58A-8CDC74ED9234}"/>
              </a:ext>
            </a:extLst>
          </p:cNvPr>
          <p:cNvSpPr txBox="1"/>
          <p:nvPr/>
        </p:nvSpPr>
        <p:spPr>
          <a:xfrm>
            <a:off x="4583557" y="5705528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커스텀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5961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 전시관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F76C5-4290-465E-8C6C-33DC967C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00" y="2269456"/>
            <a:ext cx="4548704" cy="30173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2C0D0A-329B-4FD5-98D2-316203D8C238}"/>
              </a:ext>
            </a:extLst>
          </p:cNvPr>
          <p:cNvSpPr/>
          <p:nvPr/>
        </p:nvSpPr>
        <p:spPr>
          <a:xfrm>
            <a:off x="1279490" y="1040130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더하다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메타버스를 도입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기능까지 이미 구현 완료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F6A00-09E2-49B1-B1A4-C7FC6088CE8E}"/>
              </a:ext>
            </a:extLst>
          </p:cNvPr>
          <p:cNvSpPr txBox="1"/>
          <p:nvPr/>
        </p:nvSpPr>
        <p:spPr>
          <a:xfrm>
            <a:off x="3499945" y="5419226"/>
            <a:ext cx="1936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개발중인 실제 화면입니다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63D466-6158-4838-9DBC-556458B25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762" y="2338387"/>
            <a:ext cx="4190476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70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67E59-DCB4-49EF-8A7D-9F615214D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319" y="2655014"/>
            <a:ext cx="1354639" cy="974561"/>
          </a:xfrm>
          <a:prstGeom prst="rect">
            <a:avLst/>
          </a:prstGeom>
        </p:spPr>
      </p:pic>
      <p:sp>
        <p:nvSpPr>
          <p:cNvPr id="9" name="화살표: 왼쪽 18">
            <a:extLst>
              <a:ext uri="{FF2B5EF4-FFF2-40B4-BE49-F238E27FC236}">
                <a16:creationId xmlns:a16="http://schemas.microsoft.com/office/drawing/2014/main" id="{EBEEBBE5-7A62-4784-B0CB-BA6FB4E213E9}"/>
              </a:ext>
            </a:extLst>
          </p:cNvPr>
          <p:cNvSpPr/>
          <p:nvPr/>
        </p:nvSpPr>
        <p:spPr>
          <a:xfrm rot="10800000">
            <a:off x="5955781" y="2977348"/>
            <a:ext cx="2062588" cy="525062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화살표: 왼쪽 18">
            <a:extLst>
              <a:ext uri="{FF2B5EF4-FFF2-40B4-BE49-F238E27FC236}">
                <a16:creationId xmlns:a16="http://schemas.microsoft.com/office/drawing/2014/main" id="{7B7EE636-CC07-43BE-AD68-BFDE378436C2}"/>
              </a:ext>
            </a:extLst>
          </p:cNvPr>
          <p:cNvSpPr/>
          <p:nvPr/>
        </p:nvSpPr>
        <p:spPr>
          <a:xfrm rot="10800000">
            <a:off x="5955780" y="4218734"/>
            <a:ext cx="2062588" cy="525062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71141-6E6D-406D-AB3D-98020D425C3A}"/>
              </a:ext>
            </a:extLst>
          </p:cNvPr>
          <p:cNvSpPr txBox="1"/>
          <p:nvPr/>
        </p:nvSpPr>
        <p:spPr>
          <a:xfrm>
            <a:off x="8302775" y="2133600"/>
            <a:ext cx="20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 Land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962A6D-023C-49E5-9A73-9D9ADDC23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00" y="2269456"/>
            <a:ext cx="4548704" cy="3017307"/>
          </a:xfrm>
          <a:prstGeom prst="rect">
            <a:avLst/>
          </a:prstGeom>
        </p:spPr>
      </p:pic>
      <p:sp>
        <p:nvSpPr>
          <p:cNvPr id="2" name="십자형 1">
            <a:extLst>
              <a:ext uri="{FF2B5EF4-FFF2-40B4-BE49-F238E27FC236}">
                <a16:creationId xmlns:a16="http://schemas.microsoft.com/office/drawing/2014/main" id="{BA4A9A2A-F5FA-4BC6-8E4A-5329C33E42D5}"/>
              </a:ext>
            </a:extLst>
          </p:cNvPr>
          <p:cNvSpPr/>
          <p:nvPr/>
        </p:nvSpPr>
        <p:spPr>
          <a:xfrm rot="2700000">
            <a:off x="6432592" y="3975130"/>
            <a:ext cx="951298" cy="951296"/>
          </a:xfrm>
          <a:prstGeom prst="plus">
            <a:avLst>
              <a:gd name="adj" fmla="val 408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03C59-BD1E-4307-B71A-E8C4713EE990}"/>
              </a:ext>
            </a:extLst>
          </p:cNvPr>
          <p:cNvSpPr txBox="1"/>
          <p:nvPr/>
        </p:nvSpPr>
        <p:spPr>
          <a:xfrm>
            <a:off x="3499945" y="5419226"/>
            <a:ext cx="1936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개발중인 실제 화면입니다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3178-3362-47E0-AAF0-9EBA36EE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81" y="2869243"/>
            <a:ext cx="1354638" cy="634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CBEB28-4810-436C-8537-C59BD9EB0857}"/>
              </a:ext>
            </a:extLst>
          </p:cNvPr>
          <p:cNvSpPr txBox="1"/>
          <p:nvPr/>
        </p:nvSpPr>
        <p:spPr>
          <a:xfrm>
            <a:off x="10290529" y="2159000"/>
            <a:ext cx="162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Nike Land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27E187E-9086-4FAE-BB54-0DE435457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236" y="4238577"/>
            <a:ext cx="2154462" cy="12124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6EF6C3-D295-4543-811C-0D59DE565E3D}"/>
              </a:ext>
            </a:extLst>
          </p:cNvPr>
          <p:cNvSpPr txBox="1"/>
          <p:nvPr/>
        </p:nvSpPr>
        <p:spPr>
          <a:xfrm>
            <a:off x="9194786" y="3722104"/>
            <a:ext cx="231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XXX Museum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D766B1-534C-41BB-8528-256BE2B7CB58}"/>
              </a:ext>
            </a:extLst>
          </p:cNvPr>
          <p:cNvSpPr/>
          <p:nvPr/>
        </p:nvSpPr>
        <p:spPr>
          <a:xfrm>
            <a:off x="1279490" y="11054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티켓을 보유한 사람만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들어갈 수 있는 팬들을 위한 온라인 박물관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커뮤니티의 티켓을 보유한 사람만 들어갈 수 있는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D4A847-CA4D-4BC2-8C68-1751374E4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742" y="2843323"/>
            <a:ext cx="793111" cy="7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0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12029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높은 구매 욕구를 가진 고객 세그먼트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5D8B4A-B49A-444E-A794-E7FE74AA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15" y="2201915"/>
            <a:ext cx="5606699" cy="3150965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816A68A7-7FF5-45FD-8BF2-0239C104E1BE}"/>
              </a:ext>
            </a:extLst>
          </p:cNvPr>
          <p:cNvSpPr/>
          <p:nvPr/>
        </p:nvSpPr>
        <p:spPr>
          <a:xfrm>
            <a:off x="6148989" y="2290353"/>
            <a:ext cx="4225469" cy="1082618"/>
          </a:xfrm>
          <a:prstGeom prst="wedgeRoundRectCallout">
            <a:avLst>
              <a:gd name="adj1" fmla="val -43926"/>
              <a:gd name="adj2" fmla="val 8250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0DBB85-6696-4852-BD9F-466330F9A84F}"/>
              </a:ext>
            </a:extLst>
          </p:cNvPr>
          <p:cNvSpPr/>
          <p:nvPr/>
        </p:nvSpPr>
        <p:spPr>
          <a:xfrm>
            <a:off x="6481525" y="2477719"/>
            <a:ext cx="3589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대다수 사람의 월급은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가상 화폐가 아니다</a:t>
            </a:r>
            <a:endParaRPr lang="ko-KR" altLang="en-US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03C1D5-CE1F-4F39-8E2C-CE9C6B39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93" y="3549069"/>
            <a:ext cx="1559118" cy="1677343"/>
          </a:xfrm>
          <a:prstGeom prst="rect">
            <a:avLst/>
          </a:prstGeom>
        </p:spPr>
      </p:pic>
      <p:sp>
        <p:nvSpPr>
          <p:cNvPr id="2" name="눈물 방울 1">
            <a:extLst>
              <a:ext uri="{FF2B5EF4-FFF2-40B4-BE49-F238E27FC236}">
                <a16:creationId xmlns:a16="http://schemas.microsoft.com/office/drawing/2014/main" id="{F8C7EE7A-D548-4855-AE0A-617255A40D02}"/>
              </a:ext>
            </a:extLst>
          </p:cNvPr>
          <p:cNvSpPr/>
          <p:nvPr/>
        </p:nvSpPr>
        <p:spPr>
          <a:xfrm rot="18900000">
            <a:off x="9244732" y="4797541"/>
            <a:ext cx="294926" cy="293427"/>
          </a:xfrm>
          <a:prstGeom prst="teardrop">
            <a:avLst>
              <a:gd name="adj" fmla="val 1132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8E635D-76CD-4139-AFD4-101BD605D0BD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지갑 같은 전용 거래 모듈과 거래 당사자가 수수료를 직접 내는 문화 등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장벽을 가진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E71765-F844-4417-9164-217C77C6A38D}"/>
              </a:ext>
            </a:extLst>
          </p:cNvPr>
          <p:cNvSpPr txBox="1"/>
          <p:nvPr/>
        </p:nvSpPr>
        <p:spPr>
          <a:xfrm>
            <a:off x="3385751" y="5415895"/>
            <a:ext cx="3571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플랫폼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설립자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게이브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퇴출하면서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81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90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높은 구매 욕구를 가진 고객 세그먼트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095F71-CE31-48AE-A909-78569565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14" y="1696640"/>
            <a:ext cx="4449986" cy="37375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161187-667A-4BE1-8ABB-8CE44EBF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279" y="1696640"/>
            <a:ext cx="4230343" cy="37375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F0018-9E8C-421B-9651-A225EA880538}"/>
              </a:ext>
            </a:extLst>
          </p:cNvPr>
          <p:cNvSpPr txBox="1"/>
          <p:nvPr/>
        </p:nvSpPr>
        <p:spPr>
          <a:xfrm>
            <a:off x="1767409" y="5564777"/>
            <a:ext cx="446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B1D25-E5A7-4323-A701-17A1384CCF4B}"/>
              </a:ext>
            </a:extLst>
          </p:cNvPr>
          <p:cNvSpPr txBox="1"/>
          <p:nvPr/>
        </p:nvSpPr>
        <p:spPr>
          <a:xfrm>
            <a:off x="6162954" y="5564777"/>
            <a:ext cx="446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세상에 단 하나밖에 없는 티켓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(1000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249256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90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기호품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102FDE-5811-4CAC-AC95-7A2458A6C7F6}"/>
              </a:ext>
            </a:extLst>
          </p:cNvPr>
          <p:cNvSpPr/>
          <p:nvPr/>
        </p:nvSpPr>
        <p:spPr>
          <a:xfrm>
            <a:off x="1707654" y="1257842"/>
            <a:ext cx="9376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 규모가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30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기호품이라 특징 덕분에 갑작스러운 법적 규제 등의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사업리스크가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E648AC-296D-4B9F-9285-C6603EB38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289" y="2254176"/>
            <a:ext cx="4364381" cy="31405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AF0DA2-20D5-4777-8110-04152147A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869" y="2254176"/>
            <a:ext cx="3530569" cy="3140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9AC1C-FED0-45F4-A7D9-765FBE4B27CA}"/>
              </a:ext>
            </a:extLst>
          </p:cNvPr>
          <p:cNvSpPr txBox="1"/>
          <p:nvPr/>
        </p:nvSpPr>
        <p:spPr>
          <a:xfrm>
            <a:off x="6616869" y="5403863"/>
            <a:ext cx="357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마켓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1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6049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상품 선정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63B28-3CC4-41A6-B47E-92E67A93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38" y="3045939"/>
            <a:ext cx="1518371" cy="30192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9097C0-5BF6-4CBE-AE1C-3C9536FAD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72" y="1657952"/>
            <a:ext cx="1506725" cy="30192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EA12-3F3D-4514-812E-C60A97AE1E4B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주목한 상품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D90588-28F7-4927-8727-D1688321A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01643">
            <a:off x="6301188" y="1756806"/>
            <a:ext cx="4081849" cy="40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0366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10620</TotalTime>
  <Words>4319</Words>
  <Application>Microsoft Office PowerPoint</Application>
  <PresentationFormat>와이드스크린</PresentationFormat>
  <Paragraphs>806</Paragraphs>
  <Slides>57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0" baseType="lpstr">
      <vt:lpstr>CJONLYONENEW</vt:lpstr>
      <vt:lpstr>Menlo</vt:lpstr>
      <vt:lpstr>나눔스퀘어</vt:lpstr>
      <vt:lpstr>나눔스퀘어 Bold</vt:lpstr>
      <vt:lpstr>나눔스퀘어 ExtraBold</vt:lpstr>
      <vt:lpstr>맑은 고딕</vt:lpstr>
      <vt:lpstr>Arial</vt:lpstr>
      <vt:lpstr>Avenir Next LT Pro</vt:lpstr>
      <vt:lpstr>Calibri</vt:lpstr>
      <vt:lpstr>Consolas</vt:lpstr>
      <vt:lpstr>Open Sans</vt:lpstr>
      <vt:lpstr>source serif pro</vt:lpstr>
      <vt:lpstr>AccentBoxVTI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AccentBox(강조 상자)</dc:title>
  <dc:creator>kang mingu</dc:creator>
  <cp:lastModifiedBy>kang mingu</cp:lastModifiedBy>
  <cp:revision>1000</cp:revision>
  <dcterms:created xsi:type="dcterms:W3CDTF">2021-11-14T05:11:58Z</dcterms:created>
  <dcterms:modified xsi:type="dcterms:W3CDTF">2022-04-07T10:01:29Z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